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docProps/custom.xml" ContentType="application/vnd.openxmlformats-officedocument.custom-properties+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notesSlides/notesSlide21.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23.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notesSlides/notesSlide15.xml" ContentType="application/vnd.openxmlformats-officedocument.presentationml.notesSlide+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notesSlides/notesSlide13.xml" ContentType="application/vnd.openxmlformats-officedocument.presentationml.notesSlide+xml"/>
  <Override PartName="/ppt/tags/tag3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24.xml" ContentType="application/vnd.openxmlformats-officedocument.presentationml.tags+xml"/>
  <Override PartName="/ppt/tags/tag33.xml" ContentType="application/vnd.openxmlformats-officedocument.presentationml.tags+xml"/>
  <Override PartName="/ppt/notesSlides/notesSlide20.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65" r:id="rId2"/>
    <p:sldId id="283" r:id="rId3"/>
    <p:sldId id="284" r:id="rId4"/>
    <p:sldId id="274" r:id="rId5"/>
    <p:sldId id="257" r:id="rId6"/>
    <p:sldId id="266" r:id="rId7"/>
    <p:sldId id="267" r:id="rId8"/>
    <p:sldId id="275" r:id="rId9"/>
    <p:sldId id="268" r:id="rId10"/>
    <p:sldId id="263" r:id="rId11"/>
    <p:sldId id="269" r:id="rId12"/>
    <p:sldId id="260" r:id="rId13"/>
    <p:sldId id="273" r:id="rId14"/>
    <p:sldId id="276" r:id="rId15"/>
    <p:sldId id="277" r:id="rId16"/>
    <p:sldId id="271" r:id="rId17"/>
    <p:sldId id="262" r:id="rId18"/>
    <p:sldId id="272" r:id="rId19"/>
    <p:sldId id="282" r:id="rId20"/>
    <p:sldId id="278" r:id="rId21"/>
    <p:sldId id="279"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FA97"/>
    <a:srgbClr val="297B52"/>
    <a:srgbClr val="339966"/>
    <a:srgbClr val="3F8D6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0316" autoAdjust="0"/>
  </p:normalViewPr>
  <p:slideViewPr>
    <p:cSldViewPr>
      <p:cViewPr varScale="1">
        <p:scale>
          <a:sx n="64" d="100"/>
          <a:sy n="64" d="100"/>
        </p:scale>
        <p:origin x="-114" y="-5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918D6E-39D2-4D45-B462-D137E47A15E6}" type="datetimeFigureOut">
              <a:rPr lang="en-US" smtClean="0"/>
              <a:pPr/>
              <a:t>9/6/2011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00EC9F-A5AC-4371-88CE-23D969FE5F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onpea.org/english/trainingtools/videos.html"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dfps.state.tx.us/everyonesbusiness/Overview.asp"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agingstats.gov/agingstatsdotnet/Main_Site/Data/2010_Documents/Docs/OA_2010.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r>
              <a:rPr lang="en-US" i="1" dirty="0" smtClean="0"/>
              <a:t>Note to Instructor:</a:t>
            </a:r>
            <a:r>
              <a:rPr lang="en-US" i="1" baseline="0" dirty="0" smtClean="0"/>
              <a:t> </a:t>
            </a:r>
            <a:r>
              <a:rPr lang="en-US" dirty="0" smtClean="0"/>
              <a:t>These few slides provide a quick overview of</a:t>
            </a:r>
            <a:r>
              <a:rPr lang="en-US" baseline="0" dirty="0" smtClean="0"/>
              <a:t> aging demographics in the U.S., and a basic background about elder abuse and neglect.  This Power Point presentation is appropriate for first-year pharmacy students.  </a:t>
            </a:r>
          </a:p>
          <a:p>
            <a:endParaRPr lang="en-US" dirty="0" smtClean="0"/>
          </a:p>
          <a:p>
            <a:r>
              <a:rPr lang="en-US" sz="1200" i="1" kern="1200" dirty="0" smtClean="0">
                <a:solidFill>
                  <a:schemeClr val="tx1"/>
                </a:solidFill>
                <a:latin typeface="+mn-lt"/>
                <a:ea typeface="+mn-ea"/>
                <a:cs typeface="+mn-cs"/>
              </a:rPr>
              <a:t>This</a:t>
            </a:r>
            <a:r>
              <a:rPr lang="en-US" sz="1200" i="1" kern="1200" baseline="0" dirty="0" smtClean="0">
                <a:solidFill>
                  <a:schemeClr val="tx1"/>
                </a:solidFill>
                <a:latin typeface="+mn-lt"/>
                <a:ea typeface="+mn-ea"/>
                <a:cs typeface="+mn-cs"/>
              </a:rPr>
              <a:t> training module was created </a:t>
            </a:r>
            <a:r>
              <a:rPr lang="en-US" sz="1200" i="1" kern="1200" dirty="0" smtClean="0">
                <a:solidFill>
                  <a:schemeClr val="tx1"/>
                </a:solidFill>
                <a:latin typeface="+mn-lt"/>
                <a:ea typeface="+mn-ea"/>
                <a:cs typeface="+mn-cs"/>
              </a:rPr>
              <a:t>by the Center of Excellence on Elder Abuse &amp; Neglect at University of California, Irvine and University of Southern California, School of Pharmacy.  This</a:t>
            </a:r>
            <a:r>
              <a:rPr lang="en-US" sz="1200" i="1" kern="1200" baseline="0" dirty="0" smtClean="0">
                <a:solidFill>
                  <a:schemeClr val="tx1"/>
                </a:solidFill>
                <a:latin typeface="+mn-lt"/>
                <a:ea typeface="+mn-ea"/>
                <a:cs typeface="+mn-cs"/>
              </a:rPr>
              <a:t> project was f</a:t>
            </a:r>
            <a:r>
              <a:rPr lang="en-US" sz="1200" i="1" kern="1200" dirty="0" smtClean="0">
                <a:solidFill>
                  <a:schemeClr val="tx1"/>
                </a:solidFill>
                <a:latin typeface="+mn-lt"/>
                <a:ea typeface="+mn-ea"/>
                <a:cs typeface="+mn-cs"/>
              </a:rPr>
              <a:t>unded by grants from Kaiser Permanente Southern California Region Community Benefit and UniHealth Foundation.  </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Visit </a:t>
            </a:r>
            <a:r>
              <a:rPr lang="en-US" sz="1200" i="1" u="none" kern="1200" dirty="0" smtClean="0">
                <a:solidFill>
                  <a:schemeClr val="tx1"/>
                </a:solidFill>
                <a:latin typeface="+mn-lt"/>
                <a:ea typeface="+mn-ea"/>
                <a:cs typeface="+mn-cs"/>
              </a:rPr>
              <a:t>www.centeronelderabuse.org/Kaiser_Pharmacy.asp</a:t>
            </a:r>
            <a:r>
              <a:rPr lang="en-US" sz="1200" i="1" kern="1200" dirty="0" smtClean="0">
                <a:solidFill>
                  <a:schemeClr val="tx1"/>
                </a:solidFill>
                <a:latin typeface="+mn-lt"/>
                <a:ea typeface="+mn-ea"/>
                <a:cs typeface="+mn-cs"/>
              </a:rPr>
              <a:t> to download a copy</a:t>
            </a:r>
            <a:endParaRPr lang="en-US" sz="1200" kern="1200" dirty="0" smtClean="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Instructor:  ask the class to write down their answer to this question on a piece of paper.  After a</a:t>
            </a:r>
            <a:r>
              <a:rPr lang="en-US" i="1" baseline="0" dirty="0" smtClean="0"/>
              <a:t> few moments, go through the questions with the learners and ask those who selected </a:t>
            </a:r>
            <a:r>
              <a:rPr lang="en-US" baseline="0" dirty="0" smtClean="0"/>
              <a:t>(a) Adult Day Care Centers </a:t>
            </a:r>
            <a:r>
              <a:rPr lang="en-US" i="1" baseline="0" dirty="0" smtClean="0"/>
              <a:t>to raise their hands.  Go down the list of options.  After you have completed the list, use the information below to inform them that the correct answer is </a:t>
            </a:r>
            <a:r>
              <a:rPr lang="en-US" baseline="0" dirty="0" smtClean="0"/>
              <a:t>(c) Home in the Community.</a:t>
            </a:r>
            <a:endParaRPr lang="en-US" dirty="0" smtClean="0"/>
          </a:p>
          <a:p>
            <a:endParaRPr lang="en-US" dirty="0" smtClean="0"/>
          </a:p>
          <a:p>
            <a:r>
              <a:rPr lang="en-US" dirty="0" smtClean="0"/>
              <a:t>Which is the setting where elder abuse most commonly occurs?</a:t>
            </a:r>
          </a:p>
          <a:p>
            <a:pPr marL="514350" indent="-514350">
              <a:buAutoNum type="alphaLcParenBoth"/>
            </a:pPr>
            <a:r>
              <a:rPr lang="en-US" dirty="0" smtClean="0"/>
              <a:t>Adult Day Care Center – Although participants of Adult</a:t>
            </a:r>
            <a:r>
              <a:rPr lang="en-US" baseline="0" dirty="0" smtClean="0"/>
              <a:t> Day Services and Adult Day Health Program are likely to be vulnerable, this is not the most common setting.</a:t>
            </a:r>
            <a:endParaRPr lang="en-US" dirty="0" smtClean="0"/>
          </a:p>
          <a:p>
            <a:pPr marL="514350" indent="-514350">
              <a:buAutoNum type="alphaLcParenBoth"/>
            </a:pPr>
            <a:r>
              <a:rPr lang="en-US" dirty="0" smtClean="0"/>
              <a:t>Nursing Home – if you hear about abuse</a:t>
            </a:r>
            <a:r>
              <a:rPr lang="en-US" baseline="0" dirty="0" smtClean="0"/>
              <a:t> in the news, most often it’s in nursing homes.  But there’s so much more oversight over nursing home residents compared with community-dwelling adults. California Long-Term Care Ombudsmen received about 46,000 complaints in 2006, and typically about 10% of the complaints deal with abuse or neglect.    </a:t>
            </a:r>
            <a:endParaRPr lang="en-US" dirty="0" smtClean="0"/>
          </a:p>
          <a:p>
            <a:pPr marL="514350" indent="-514350">
              <a:buAutoNum type="alphaLcParenBoth"/>
            </a:pPr>
            <a:r>
              <a:rPr lang="en-US" dirty="0" smtClean="0"/>
              <a:t>Home in the Community—this is the most common setting.  The vast majority of elders are community-dwelling</a:t>
            </a:r>
            <a:r>
              <a:rPr lang="en-US" baseline="0" dirty="0" smtClean="0"/>
              <a:t>, but there are few protective measures in place to watch out for them.  This is why the role of mandated reporters is so important.</a:t>
            </a:r>
            <a:endParaRPr lang="en-US" dirty="0" smtClean="0"/>
          </a:p>
          <a:p>
            <a:pPr marL="514350" indent="-514350">
              <a:buAutoNum type="alphaLcParenBoth"/>
            </a:pPr>
            <a:r>
              <a:rPr lang="en-US" dirty="0" smtClean="0"/>
              <a:t>Hospital—Any adult admitted</a:t>
            </a:r>
            <a:r>
              <a:rPr lang="en-US" baseline="0" dirty="0" smtClean="0"/>
              <a:t> to a 24-hour health facility is under “elder abuse protections” but this is not the most common setting</a:t>
            </a:r>
            <a:endParaRPr lang="en-US" dirty="0" smtClean="0"/>
          </a:p>
          <a:p>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5438E9-FBEB-49B4-9B0E-9AD7E3D3495A}" type="slidenum">
              <a:rPr lang="en-US"/>
              <a:pPr/>
              <a:t>11</a:t>
            </a:fld>
            <a:endParaRPr lang="en-US"/>
          </a:p>
        </p:txBody>
      </p:sp>
      <p:sp>
        <p:nvSpPr>
          <p:cNvPr id="264194" name="Rectangle 2"/>
          <p:cNvSpPr>
            <a:spLocks noGrp="1" noRot="1" noChangeAspect="1" noChangeArrowheads="1" noTextEdit="1"/>
          </p:cNvSpPr>
          <p:nvPr>
            <p:ph type="sldImg"/>
          </p:nvPr>
        </p:nvSpPr>
        <p:spPr>
          <a:xfrm>
            <a:off x="1146175" y="687388"/>
            <a:ext cx="4567238" cy="3425825"/>
          </a:xfrm>
          <a:ln/>
        </p:spPr>
      </p:sp>
      <p:sp>
        <p:nvSpPr>
          <p:cNvPr id="264195" name="Rectangle 3"/>
          <p:cNvSpPr>
            <a:spLocks noGrp="1" noChangeArrowheads="1"/>
          </p:cNvSpPr>
          <p:nvPr>
            <p:ph type="body" idx="1"/>
          </p:nvPr>
        </p:nvSpPr>
        <p:spPr>
          <a:xfrm>
            <a:off x="914400" y="4344988"/>
            <a:ext cx="5029200" cy="4113212"/>
          </a:xfrm>
        </p:spPr>
        <p:txBody>
          <a:bodyPr/>
          <a:lstStyle/>
          <a:p>
            <a:r>
              <a:rPr lang="en-US" dirty="0"/>
              <a:t>This finding is very important in understanding just how large the problem of elder abuse is. There are likely many victims of abuse being seen in </a:t>
            </a:r>
            <a:r>
              <a:rPr lang="en-US" dirty="0" smtClean="0"/>
              <a:t>pharmacies without </a:t>
            </a:r>
            <a:r>
              <a:rPr lang="en-US" dirty="0"/>
              <a:t>having it recognized.</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2006, Adult</a:t>
            </a:r>
            <a:r>
              <a:rPr lang="en-US" baseline="0" dirty="0" smtClean="0"/>
              <a:t> Protective Services agencies in California received over 104,000 reports of elder abuse and neglect, up 34% from reports received in 2000.  (Note that reports of elder mistreatment in long-term care facilities</a:t>
            </a:r>
            <a:r>
              <a:rPr lang="en-US" dirty="0" smtClean="0"/>
              <a:t> are not included.) Source: California</a:t>
            </a:r>
            <a:r>
              <a:rPr lang="en-US" baseline="0" dirty="0" smtClean="0"/>
              <a:t> Welfare Directors Association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100EC9F-A5AC-4371-88CE-23D969FE5F5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00EC9F-A5AC-4371-88CE-23D969FE5F5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00EC9F-A5AC-4371-88CE-23D969FE5F5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00EC9F-A5AC-4371-88CE-23D969FE5F5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Pharmacists are mandated reporters</a:t>
            </a:r>
            <a:r>
              <a:rPr lang="en-US" baseline="0" dirty="0" smtClean="0"/>
              <a:t> for both child and elder abuse or neglect purposes. That means if you observe, know of or </a:t>
            </a:r>
            <a:r>
              <a:rPr lang="en-US" baseline="0" smtClean="0"/>
              <a:t>reasonably suspect </a:t>
            </a:r>
            <a:r>
              <a:rPr lang="en-US" baseline="0" dirty="0" smtClean="0"/>
              <a:t>abuse or neglect, you must contact a reporting agency and let them know.  </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Pharmacists are mandated reporters</a:t>
            </a:r>
            <a:r>
              <a:rPr lang="en-US" baseline="0" dirty="0" smtClean="0"/>
              <a:t> for both child and elder abuse or neglect purposes. That means if you observe, know of or </a:t>
            </a:r>
            <a:r>
              <a:rPr lang="en-US" baseline="0" smtClean="0"/>
              <a:t>reasonably suspect </a:t>
            </a:r>
            <a:r>
              <a:rPr lang="en-US" baseline="0" dirty="0" smtClean="0"/>
              <a:t>abuse or neglect, you must contact a reporting agency and let them know.  </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00EC9F-A5AC-4371-88CE-23D969FE5F5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i="1" dirty="0" smtClean="0"/>
              <a:t>Instructor:</a:t>
            </a:r>
          </a:p>
          <a:p>
            <a:r>
              <a:rPr lang="en-US" i="1" dirty="0" smtClean="0"/>
              <a:t>Choose</a:t>
            </a:r>
            <a:r>
              <a:rPr lang="en-US" i="1" baseline="0" dirty="0" smtClean="0"/>
              <a:t> one of the 30-secong Public Service Announcements available online to add a mini-video component to your presentation.  Before your presentation, download the video from one of the websites.</a:t>
            </a:r>
          </a:p>
          <a:p>
            <a:endParaRPr lang="en-US" baseline="0" dirty="0" smtClean="0"/>
          </a:p>
          <a:p>
            <a:r>
              <a:rPr lang="en-US" baseline="0" dirty="0" smtClean="0"/>
              <a:t>Ontario Network for the Prevention of Elder Abuse raises the issues of Financial Abuse, Verbal Abuse, and Physical Abuse.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http://www.onpea.org/english/trainingtools/videos.html#</a:t>
            </a:r>
            <a:endParaRPr lang="en-US" dirty="0" smtClean="0"/>
          </a:p>
          <a:p>
            <a:endParaRPr lang="en-US" baseline="0" dirty="0" smtClean="0"/>
          </a:p>
          <a:p>
            <a:r>
              <a:rPr lang="en-US" dirty="0" smtClean="0"/>
              <a:t>Texas Department of Family and Protective Services (DFPS) Adult Protective Services (APS) depicts the contrast</a:t>
            </a:r>
            <a:r>
              <a:rPr lang="en-US" baseline="0" dirty="0" smtClean="0"/>
              <a:t> between a man’s strength in young adulthood and his vulnerability in old age.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4"/>
              </a:rPr>
              <a:t>http://www.dfps.state.tx.us/everyonesbusiness/Overview.asp</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Show the video and invite the class to comment on it.  Did the video convey a strong message?}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choose</a:t>
            </a:r>
            <a:r>
              <a:rPr lang="en-US" baseline="0" dirty="0" smtClean="0"/>
              <a:t> the best way for you to use the pre-test questions.  Repeat these questions at the end to measure student learning. Answers are provided in the Instructor Manual.</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choose</a:t>
            </a:r>
            <a:r>
              <a:rPr lang="en-US" baseline="0" dirty="0" smtClean="0"/>
              <a:t> the best way for you to use the Post-test questions.  Answers are provided in the Instructor Manual.</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00EC9F-A5AC-4371-88CE-23D969FE5F50}"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00EC9F-A5AC-4371-88CE-23D969FE5F5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Older adults use more medicines than other age groups, and are at increased risk of serious adverse drug events</a:t>
            </a:r>
          </a:p>
          <a:p>
            <a:r>
              <a:rPr lang="en-US" sz="1200" kern="1200" baseline="0" dirty="0" smtClean="0">
                <a:solidFill>
                  <a:schemeClr val="tx1"/>
                </a:solidFill>
                <a:latin typeface="+mn-lt"/>
                <a:ea typeface="+mn-ea"/>
                <a:cs typeface="+mn-cs"/>
              </a:rPr>
              <a:t>for a number of reasons (e.g., age-related physiological changes, use of multiple medicines, drug interactions,</a:t>
            </a:r>
          </a:p>
          <a:p>
            <a:r>
              <a:rPr lang="en-US" sz="1200" kern="1200" baseline="0" dirty="0" smtClean="0">
                <a:solidFill>
                  <a:schemeClr val="tx1"/>
                </a:solidFill>
                <a:latin typeface="+mn-lt"/>
                <a:ea typeface="+mn-ea"/>
                <a:cs typeface="+mn-cs"/>
              </a:rPr>
              <a:t>inappropriate prescribing and monitoring of drug therapy).</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addition, most older adults live with at least one chronic condition, take multiple medicines, have more than</a:t>
            </a:r>
          </a:p>
          <a:p>
            <a:r>
              <a:rPr lang="en-US" sz="1200" kern="1200" baseline="0" dirty="0" smtClean="0">
                <a:solidFill>
                  <a:schemeClr val="tx1"/>
                </a:solidFill>
                <a:latin typeface="+mn-lt"/>
                <a:ea typeface="+mn-ea"/>
                <a:cs typeface="+mn-cs"/>
              </a:rPr>
              <a:t>one prescribing healthcare provider and use at least one pharmacy.  </a:t>
            </a:r>
            <a:r>
              <a:rPr lang="en-US" sz="1200" b="0" kern="1200" baseline="0" dirty="0" smtClean="0">
                <a:solidFill>
                  <a:schemeClr val="tx1"/>
                </a:solidFill>
                <a:latin typeface="+mn-lt"/>
                <a:ea typeface="+mn-ea"/>
                <a:cs typeface="+mn-cs"/>
              </a:rPr>
              <a:t>(Source: </a:t>
            </a:r>
            <a:r>
              <a:rPr lang="en-US" sz="1200" b="0" i="1" kern="1200" baseline="0" dirty="0" smtClean="0">
                <a:solidFill>
                  <a:schemeClr val="tx1"/>
                </a:solidFill>
                <a:latin typeface="+mn-lt"/>
                <a:ea typeface="+mn-ea"/>
                <a:cs typeface="+mn-cs"/>
              </a:rPr>
              <a:t>MUST for Seniors™, </a:t>
            </a:r>
            <a:r>
              <a:rPr lang="en-US" sz="1200" b="0" i="0" kern="1200" baseline="0" dirty="0" smtClean="0">
                <a:solidFill>
                  <a:schemeClr val="tx1"/>
                </a:solidFill>
                <a:latin typeface="+mn-lt"/>
                <a:ea typeface="+mn-ea"/>
                <a:cs typeface="+mn-cs"/>
              </a:rPr>
              <a:t>www.mustforseniors.org NCPIE 2007. </a:t>
            </a:r>
            <a:r>
              <a:rPr lang="en-US" sz="1200" b="0" kern="1200" baseline="0" dirty="0" smtClean="0">
                <a:solidFill>
                  <a:schemeClr val="tx1"/>
                </a:solidFill>
                <a:latin typeface="+mn-lt"/>
                <a:ea typeface="+mn-ea"/>
                <a:cs typeface="+mn-cs"/>
              </a:rPr>
              <a:t>National Council on Patient Information and Education – NCPIE)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Pharmacists will have many elderly patients.  And, they are trusted by those patients.  Pharmacists are in a unique position to see signs of possible abuse of medications whether done by the senior him or herself or by a possible abuser.</a:t>
            </a:r>
          </a:p>
          <a:p>
            <a:endParaRPr lang="en-US" sz="1200" kern="1200" baseline="0" dirty="0" smtClean="0">
              <a:solidFill>
                <a:schemeClr val="tx1"/>
              </a:solidFill>
              <a:latin typeface="+mn-lt"/>
              <a:ea typeface="+mn-ea"/>
              <a:cs typeface="+mn-cs"/>
            </a:endParaRPr>
          </a:p>
          <a:p>
            <a:r>
              <a:rPr lang="en-US" dirty="0" smtClean="0"/>
              <a:t>Knowing the signs of elder/dependent</a:t>
            </a:r>
            <a:r>
              <a:rPr lang="en-US" baseline="0" dirty="0" smtClean="0"/>
              <a:t> adult abuse and knowing how to report suspected abuse are important skills for all pharmacists.</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Number of Older Americans</a:t>
            </a:r>
          </a:p>
          <a:p>
            <a:pPr eaLnBrk="1" hangingPunct="1">
              <a:spcBef>
                <a:spcPct val="0"/>
              </a:spcBef>
            </a:pPr>
            <a:r>
              <a:rPr lang="en-US" b="1" dirty="0" smtClean="0">
                <a:hlinkClick r:id="rId3" tooltip="Link to PDF"/>
              </a:rPr>
              <a:t>Older </a:t>
            </a:r>
            <a:r>
              <a:rPr lang="en-US" b="1" dirty="0" smtClean="0">
                <a:hlinkClick r:id="rId3" tooltip="Link to PDF"/>
              </a:rPr>
              <a:t>Americans 2010: Key Indicators of Well-Being</a:t>
            </a:r>
            <a:r>
              <a:rPr lang="en-US" b="1" dirty="0" smtClean="0"/>
              <a:t> (AgingStats.gov)</a:t>
            </a:r>
            <a:r>
              <a:rPr lang="en-US" dirty="0" smtClean="0"/>
              <a:t> </a:t>
            </a:r>
            <a:endParaRPr lang="en-US" dirty="0" smtClean="0"/>
          </a:p>
          <a:p>
            <a:pPr eaLnBrk="1" hangingPunct="1">
              <a:spcBef>
                <a:spcPct val="0"/>
              </a:spcBef>
            </a:pPr>
            <a:endParaRPr lang="en-US" dirty="0" smtClean="0"/>
          </a:p>
          <a:p>
            <a:pPr eaLnBrk="1" hangingPunct="1">
              <a:spcBef>
                <a:spcPct val="0"/>
              </a:spcBef>
            </a:pPr>
            <a:r>
              <a:rPr lang="en-US" baseline="0" dirty="0" smtClean="0"/>
              <a:t>Older adults are the fastest growing population in the U.S.</a:t>
            </a:r>
            <a:endParaRPr lang="en-US" dirty="0" smtClean="0"/>
          </a:p>
          <a:p>
            <a:pPr marL="0" marR="0" lvl="1" indent="0" algn="l" defTabSz="914400" rtl="0" eaLnBrk="1" fontAlgn="auto" latinLnBrk="0" hangingPunct="1">
              <a:lnSpc>
                <a:spcPct val="100000"/>
              </a:lnSpc>
              <a:spcBef>
                <a:spcPct val="0"/>
              </a:spcBef>
              <a:spcAft>
                <a:spcPts val="0"/>
              </a:spcAft>
              <a:buClrTx/>
              <a:buSzTx/>
              <a:buFontTx/>
              <a:buNone/>
              <a:tabLst/>
              <a:defRPr/>
            </a:pPr>
            <a:r>
              <a:rPr lang="en-US" dirty="0" smtClean="0"/>
              <a:t>The 65 and over population  will increase to 80 -90 million by 2050, and the 85 and older population is projected to increase to close to 21 million.</a:t>
            </a:r>
          </a:p>
          <a:p>
            <a:pPr eaLnBrk="1" hangingPunct="1">
              <a:spcBef>
                <a:spcPct val="0"/>
              </a:spcBef>
            </a:pPr>
            <a:r>
              <a:rPr lang="en-US" dirty="0" smtClean="0"/>
              <a:t>As you can see, there’s a bulge in the 2010 population of people in their mid-forties to mid-</a:t>
            </a:r>
            <a:r>
              <a:rPr lang="en-US" baseline="0" dirty="0" smtClean="0"/>
              <a:t>sixties.  In the U.S., the 79 million Baby Boomers (born in 1946 thru 1964) are just becoming seniors.  As a result, over the next few decades the U.S. population will show an unprecedented growth in the oldest groups.  By 2030, one in five Americans will be 65 or older.</a:t>
            </a:r>
            <a:endParaRPr lang="en-US" dirty="0"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D029F0-2514-49BA-864A-878EC652ABFD}"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pictures are graphic reminders of the</a:t>
            </a:r>
            <a:r>
              <a:rPr lang="en-US" baseline="0" dirty="0" smtClean="0"/>
              <a:t> impact that elder abuse can have:</a:t>
            </a:r>
          </a:p>
          <a:p>
            <a:pPr>
              <a:buFont typeface="Arial" pitchFamily="34" charset="0"/>
              <a:buChar char="•"/>
            </a:pPr>
            <a:r>
              <a:rPr lang="en-US" baseline="0" dirty="0" smtClean="0"/>
              <a:t> Bedsores (pressure sore, </a:t>
            </a:r>
            <a:r>
              <a:rPr lang="en-US" baseline="0" dirty="0" err="1" smtClean="0"/>
              <a:t>decubitus</a:t>
            </a:r>
            <a:r>
              <a:rPr lang="en-US" baseline="0" dirty="0" smtClean="0"/>
              <a:t> ulcers)</a:t>
            </a:r>
          </a:p>
          <a:p>
            <a:pPr>
              <a:buFont typeface="Arial" pitchFamily="34" charset="0"/>
              <a:buChar char="•"/>
            </a:pPr>
            <a:r>
              <a:rPr lang="en-US" baseline="0" dirty="0" smtClean="0"/>
              <a:t> Bruises</a:t>
            </a:r>
          </a:p>
          <a:p>
            <a:pPr>
              <a:buFont typeface="Arial" pitchFamily="34" charset="0"/>
              <a:buChar char="•"/>
            </a:pPr>
            <a:r>
              <a:rPr lang="en-US" baseline="0" dirty="0" smtClean="0"/>
              <a:t> Overgrown nails</a:t>
            </a:r>
          </a:p>
          <a:p>
            <a:r>
              <a:rPr lang="en-US" baseline="0" dirty="0" smtClean="0"/>
              <a:t>These are possible signs of neglect or physical abuse.  Emotional, sexual and financial abuse don’t have such graphic signs, but often accompany physical abuse and neglect.</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more information on the National Center on Elder</a:t>
            </a:r>
            <a:r>
              <a:rPr lang="en-US" baseline="0" dirty="0" smtClean="0"/>
              <a:t> Abuse, you can visit www.ncea.aoa.gov/</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remember that though we are using the term “elder” abuse throughout this talk, there is another large population of people who are also covered under the “elder” abuse laws in California and many other states.  These are adults with disabilities.  The same reporting requirements exists for suspected</a:t>
            </a:r>
            <a:r>
              <a:rPr lang="en-US" baseline="0" dirty="0" smtClean="0"/>
              <a:t> abuse of an adult with a disability as exist for suspected elder abuse.</a:t>
            </a:r>
            <a:endParaRPr lang="en-US" dirty="0"/>
          </a:p>
        </p:txBody>
      </p:sp>
      <p:sp>
        <p:nvSpPr>
          <p:cNvPr id="4" name="Slide Number Placeholder 3"/>
          <p:cNvSpPr>
            <a:spLocks noGrp="1"/>
          </p:cNvSpPr>
          <p:nvPr>
            <p:ph type="sldNum" sz="quarter" idx="10"/>
          </p:nvPr>
        </p:nvSpPr>
        <p:spPr/>
        <p:txBody>
          <a:bodyPr/>
          <a:lstStyle/>
          <a:p>
            <a:fld id="{8100EC9F-A5AC-4371-88CE-23D969FE5F5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268F14-8039-42AE-965F-4F712A67D359}" type="slidenum">
              <a:rPr lang="en-US"/>
              <a:pPr/>
              <a:t>9</a:t>
            </a:fld>
            <a:endParaRPr lang="en-US"/>
          </a:p>
        </p:txBody>
      </p:sp>
      <p:sp>
        <p:nvSpPr>
          <p:cNvPr id="174082" name="Rectangle 2"/>
          <p:cNvSpPr>
            <a:spLocks noGrp="1" noRot="1" noChangeAspect="1" noChangeArrowheads="1" noTextEdit="1"/>
          </p:cNvSpPr>
          <p:nvPr>
            <p:ph type="sldImg"/>
          </p:nvPr>
        </p:nvSpPr>
        <p:spPr>
          <a:xfrm>
            <a:off x="1146175" y="687388"/>
            <a:ext cx="4567238" cy="3425825"/>
          </a:xfrm>
          <a:ln w="12700" cap="flat"/>
        </p:spPr>
      </p:sp>
      <p:sp>
        <p:nvSpPr>
          <p:cNvPr id="174083" name="Rectangle 3"/>
          <p:cNvSpPr>
            <a:spLocks noGrp="1" noChangeArrowheads="1"/>
          </p:cNvSpPr>
          <p:nvPr>
            <p:ph type="body" idx="1"/>
          </p:nvPr>
        </p:nvSpPr>
        <p:spPr>
          <a:xfrm>
            <a:off x="914400" y="4344988"/>
            <a:ext cx="5029200" cy="4113212"/>
          </a:xfrm>
          <a:noFill/>
          <a:ln/>
        </p:spPr>
        <p:txBody>
          <a:bodyPr lIns="92075" tIns="46038" rIns="92075" bIns="46038"/>
          <a:lstStyle/>
          <a:p>
            <a:r>
              <a:rPr lang="en-US" dirty="0" smtClean="0"/>
              <a:t>There </a:t>
            </a:r>
            <a:r>
              <a:rPr lang="en-US" dirty="0"/>
              <a:t>are </a:t>
            </a:r>
            <a:r>
              <a:rPr lang="en-US" dirty="0" smtClean="0"/>
              <a:t>6</a:t>
            </a:r>
            <a:r>
              <a:rPr lang="en-US" baseline="0" dirty="0" smtClean="0"/>
              <a:t> primary </a:t>
            </a:r>
            <a:r>
              <a:rPr lang="en-US" dirty="0" smtClean="0"/>
              <a:t>types </a:t>
            </a:r>
            <a:r>
              <a:rPr lang="en-US" dirty="0"/>
              <a:t>of reportable </a:t>
            </a:r>
            <a:r>
              <a:rPr lang="en-US" dirty="0" smtClean="0"/>
              <a:t>abuse, though many states add other specific types.  For example, in California, isolation,</a:t>
            </a:r>
            <a:r>
              <a:rPr lang="en-US" baseline="0" dirty="0" smtClean="0"/>
              <a:t> a</a:t>
            </a:r>
            <a:r>
              <a:rPr lang="en-US" dirty="0" smtClean="0"/>
              <a:t>bandonment</a:t>
            </a:r>
            <a:r>
              <a:rPr lang="en-US" dirty="0"/>
              <a:t>, </a:t>
            </a:r>
            <a:r>
              <a:rPr lang="en-US" dirty="0" smtClean="0"/>
              <a:t>and abduction</a:t>
            </a:r>
            <a:r>
              <a:rPr lang="en-US" baseline="0" dirty="0" smtClean="0"/>
              <a:t> are also specified in the law.</a:t>
            </a:r>
          </a:p>
          <a:p>
            <a:endParaRPr lang="en-US" dirty="0"/>
          </a:p>
          <a:p>
            <a:r>
              <a:rPr lang="en-US" dirty="0" smtClean="0"/>
              <a:t>.</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91099F-95B2-4B65-910E-F213CC1EA34A}" type="datetimeFigureOut">
              <a:rPr lang="en-US" smtClean="0"/>
              <a:pPr/>
              <a:t>9/6/2011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FD9AABA-8A33-4850-ADDA-0B1032F10A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91099F-95B2-4B65-910E-F213CC1EA34A}" type="datetimeFigureOut">
              <a:rPr lang="en-US" smtClean="0"/>
              <a:pPr/>
              <a:t>9/6/2011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9AABA-8A33-4850-ADDA-0B1032F10A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91099F-95B2-4B65-910E-F213CC1EA34A}" type="datetimeFigureOut">
              <a:rPr lang="en-US" smtClean="0"/>
              <a:pPr/>
              <a:t>9/6/2011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FD9AABA-8A33-4850-ADDA-0B1032F10A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91099F-95B2-4B65-910E-F213CC1EA34A}" type="datetimeFigureOut">
              <a:rPr lang="en-US" smtClean="0"/>
              <a:pPr/>
              <a:t>9/6/2011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FD9AABA-8A33-4850-ADDA-0B1032F10AAE}"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91099F-95B2-4B65-910E-F213CC1EA34A}" type="datetimeFigureOut">
              <a:rPr lang="en-US" smtClean="0"/>
              <a:pPr/>
              <a:t>9/6/2011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FD9AABA-8A33-4850-ADDA-0B1032F10AA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91099F-95B2-4B65-910E-F213CC1EA34A}" type="datetimeFigureOut">
              <a:rPr lang="en-US" smtClean="0"/>
              <a:pPr/>
              <a:t>9/6/2011</a:t>
            </a:fld>
            <a:endParaRPr lang="en-US"/>
          </a:p>
        </p:txBody>
      </p:sp>
      <p:sp>
        <p:nvSpPr>
          <p:cNvPr id="10" name="Slide Number Placeholder 9"/>
          <p:cNvSpPr>
            <a:spLocks noGrp="1"/>
          </p:cNvSpPr>
          <p:nvPr>
            <p:ph type="sldNum" sz="quarter" idx="16"/>
          </p:nvPr>
        </p:nvSpPr>
        <p:spPr/>
        <p:txBody>
          <a:bodyPr rtlCol="0"/>
          <a:lstStyle/>
          <a:p>
            <a:fld id="{9FD9AABA-8A33-4850-ADDA-0B1032F10AAE}"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91099F-95B2-4B65-910E-F213CC1EA34A}" type="datetimeFigureOut">
              <a:rPr lang="en-US" smtClean="0"/>
              <a:pPr/>
              <a:t>9/6/2011</a:t>
            </a:fld>
            <a:endParaRPr lang="en-US"/>
          </a:p>
        </p:txBody>
      </p:sp>
      <p:sp>
        <p:nvSpPr>
          <p:cNvPr id="12" name="Slide Number Placeholder 11"/>
          <p:cNvSpPr>
            <a:spLocks noGrp="1"/>
          </p:cNvSpPr>
          <p:nvPr>
            <p:ph type="sldNum" sz="quarter" idx="16"/>
          </p:nvPr>
        </p:nvSpPr>
        <p:spPr/>
        <p:txBody>
          <a:bodyPr rtlCol="0"/>
          <a:lstStyle/>
          <a:p>
            <a:fld id="{9FD9AABA-8A33-4850-ADDA-0B1032F10AAE}"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91099F-95B2-4B65-910E-F213CC1EA34A}" type="datetimeFigureOut">
              <a:rPr lang="en-US" smtClean="0"/>
              <a:pPr/>
              <a:t>9/6/2011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FD9AABA-8A33-4850-ADDA-0B1032F10AA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1099F-95B2-4B65-910E-F213CC1EA34A}" type="datetimeFigureOut">
              <a:rPr lang="en-US" smtClean="0"/>
              <a:pPr/>
              <a:t>9/6/2011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FD9AABA-8A33-4850-ADDA-0B1032F10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91099F-95B2-4B65-910E-F213CC1EA34A}" type="datetimeFigureOut">
              <a:rPr lang="en-US" smtClean="0"/>
              <a:pPr/>
              <a:t>9/6/2011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FD9AABA-8A33-4850-ADDA-0B1032F10AAE}"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91099F-95B2-4B65-910E-F213CC1EA34A}" type="datetimeFigureOut">
              <a:rPr lang="en-US" smtClean="0"/>
              <a:pPr/>
              <a:t>9/6/2011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FD9AABA-8A33-4850-ADDA-0B1032F10AAE}"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91099F-95B2-4B65-910E-F213CC1EA34A}" type="datetimeFigureOut">
              <a:rPr lang="en-US" smtClean="0"/>
              <a:pPr/>
              <a:t>9/6/2011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FD9AABA-8A33-4850-ADDA-0B1032F10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hyperlink" Target="http://www.centeronelderabuse.org/Kaiser_Pharmacy.asp" TargetMode="External"/><Relationship Id="rId5" Type="http://schemas.openxmlformats.org/officeDocument/2006/relationships/image" Target="../media/image3.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8.jpe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9.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tags" Target="../tags/tag23.xml"/><Relationship Id="rId7" Type="http://schemas.openxmlformats.org/officeDocument/2006/relationships/notesSlide" Target="../notesSlides/notesSlide12.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Layout" Target="../slideLayouts/slideLayout2.xml"/><Relationship Id="rId11" Type="http://schemas.openxmlformats.org/officeDocument/2006/relationships/image" Target="../media/image13.jpeg"/><Relationship Id="rId5" Type="http://schemas.openxmlformats.org/officeDocument/2006/relationships/tags" Target="../tags/tag25.xml"/><Relationship Id="rId10" Type="http://schemas.openxmlformats.org/officeDocument/2006/relationships/image" Target="../media/image12.jpeg"/><Relationship Id="rId4" Type="http://schemas.openxmlformats.org/officeDocument/2006/relationships/tags" Target="../tags/tag24.xml"/><Relationship Id="rId9"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14.jpeg"/><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3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32.xml"/></Relationships>
</file>

<file path=ppt/slides/_rels/slide19.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16.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15.png"/><Relationship Id="rId5" Type="http://schemas.openxmlformats.org/officeDocument/2006/relationships/notesSlide" Target="../notesSlides/notesSlide19.xml"/><Relationship Id="rId4"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4.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12.xml"/><Relationship Id="rId7" Type="http://schemas.openxmlformats.org/officeDocument/2006/relationships/image" Target="../media/image5.jpeg"/><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13.xml"/><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half" idx="2"/>
          </p:nvPr>
        </p:nvSpPr>
        <p:spPr/>
        <p:txBody>
          <a:bodyPr>
            <a:normAutofit fontScale="92500"/>
          </a:bodyPr>
          <a:lstStyle/>
          <a:p>
            <a:r>
              <a:rPr lang="en-US" sz="1800" dirty="0" smtClean="0"/>
              <a:t>Created by: the University of Southern California, School of Pharmacy and the Center of Excellence on Elder Abuse and Neglect, University of California, Irvine</a:t>
            </a:r>
            <a:endParaRPr lang="en-US" sz="1800" dirty="0"/>
          </a:p>
        </p:txBody>
      </p:sp>
      <p:sp>
        <p:nvSpPr>
          <p:cNvPr id="2" name="Title 1"/>
          <p:cNvSpPr>
            <a:spLocks noGrp="1"/>
          </p:cNvSpPr>
          <p:nvPr>
            <p:ph type="title"/>
          </p:nvPr>
        </p:nvSpPr>
        <p:spPr>
          <a:xfrm>
            <a:off x="1600200" y="4648200"/>
            <a:ext cx="7315200" cy="685800"/>
          </a:xfrm>
        </p:spPr>
        <p:txBody>
          <a:bodyPr>
            <a:normAutofit fontScale="90000"/>
          </a:bodyPr>
          <a:lstStyle/>
          <a:p>
            <a:pPr algn="ctr"/>
            <a:r>
              <a:rPr lang="en-US" sz="3600" b="1" dirty="0" smtClean="0">
                <a:solidFill>
                  <a:schemeClr val="bg1"/>
                </a:solidFill>
              </a:rPr>
              <a:t>An Introduction to Elder Abuse </a:t>
            </a:r>
            <a:br>
              <a:rPr lang="en-US" sz="3600" b="1" dirty="0" smtClean="0">
                <a:solidFill>
                  <a:schemeClr val="bg1"/>
                </a:solidFill>
              </a:rPr>
            </a:br>
            <a:r>
              <a:rPr lang="en-US" sz="3600" b="1" dirty="0" smtClean="0">
                <a:solidFill>
                  <a:schemeClr val="bg1"/>
                </a:solidFill>
              </a:rPr>
              <a:t>for Pharmacists</a:t>
            </a:r>
            <a:endParaRPr lang="en-US" sz="3600" b="1" dirty="0">
              <a:solidFill>
                <a:schemeClr val="bg1"/>
              </a:solidFill>
            </a:endParaRPr>
          </a:p>
        </p:txBody>
      </p:sp>
      <p:pic>
        <p:nvPicPr>
          <p:cNvPr id="3074" name="Picture 2" descr="S:\ELDER ABUSE\PICTURES\ImagineAWorld_web.jpg"/>
          <p:cNvPicPr>
            <a:picLocks noChangeAspect="1" noChangeArrowheads="1"/>
          </p:cNvPicPr>
          <p:nvPr>
            <p:custDataLst>
              <p:tags r:id="rId2"/>
            </p:custDataLst>
          </p:nvPr>
        </p:nvPicPr>
        <p:blipFill>
          <a:blip r:embed="rId5" cstate="print"/>
          <a:srcRect/>
          <a:stretch>
            <a:fillRect/>
          </a:stretch>
        </p:blipFill>
        <p:spPr bwMode="auto">
          <a:xfrm>
            <a:off x="2819400" y="228600"/>
            <a:ext cx="4114800" cy="4114800"/>
          </a:xfrm>
          <a:prstGeom prst="rect">
            <a:avLst/>
          </a:prstGeom>
          <a:noFill/>
        </p:spPr>
      </p:pic>
      <p:sp>
        <p:nvSpPr>
          <p:cNvPr id="5" name="Rectangle 4"/>
          <p:cNvSpPr/>
          <p:nvPr/>
        </p:nvSpPr>
        <p:spPr>
          <a:xfrm>
            <a:off x="1600200" y="6211669"/>
            <a:ext cx="7391400" cy="338554"/>
          </a:xfrm>
          <a:prstGeom prst="rect">
            <a:avLst/>
          </a:prstGeom>
        </p:spPr>
        <p:txBody>
          <a:bodyPr wrap="square">
            <a:spAutoFit/>
          </a:bodyPr>
          <a:lstStyle/>
          <a:p>
            <a:r>
              <a:rPr lang="en-US" sz="1600" i="1" dirty="0" smtClean="0">
                <a:latin typeface="Helvetica" pitchFamily="34" charset="0"/>
                <a:hlinkClick r:id="rId6"/>
              </a:rPr>
              <a:t>Reaching Important Gatekeepers: Training Pharmacists about Elder Abuse</a:t>
            </a:r>
            <a:endParaRPr lang="en-US" sz="1600" i="1" dirty="0">
              <a:latin typeface="Helvetica"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Quick Quiz Question</a:t>
            </a:r>
            <a:endParaRPr lang="en-US" dirty="0"/>
          </a:p>
        </p:txBody>
      </p:sp>
      <p:sp>
        <p:nvSpPr>
          <p:cNvPr id="8" name="Content Placeholder 7"/>
          <p:cNvSpPr>
            <a:spLocks noGrp="1"/>
          </p:cNvSpPr>
          <p:nvPr>
            <p:ph sz="quarter" idx="1"/>
          </p:nvPr>
        </p:nvSpPr>
        <p:spPr/>
        <p:txBody>
          <a:bodyPr>
            <a:normAutofit/>
          </a:bodyPr>
          <a:lstStyle/>
          <a:p>
            <a:r>
              <a:rPr lang="en-US" sz="3600" dirty="0" smtClean="0"/>
              <a:t>Which is the setting where elder abuse most commonly occurs?</a:t>
            </a:r>
          </a:p>
          <a:p>
            <a:pPr marL="514350" indent="-514350">
              <a:buAutoNum type="alphaLcParenBoth"/>
            </a:pPr>
            <a:r>
              <a:rPr lang="en-US" sz="3600" dirty="0" smtClean="0"/>
              <a:t>Adult Day Care Center</a:t>
            </a:r>
          </a:p>
          <a:p>
            <a:pPr marL="514350" indent="-514350">
              <a:buAutoNum type="alphaLcParenBoth"/>
            </a:pPr>
            <a:r>
              <a:rPr lang="en-US" sz="3600" dirty="0" smtClean="0"/>
              <a:t>Nursing Home</a:t>
            </a:r>
          </a:p>
          <a:p>
            <a:pPr marL="514350" indent="-514350">
              <a:buAutoNum type="alphaLcParenBoth"/>
            </a:pPr>
            <a:r>
              <a:rPr lang="en-US" sz="3600" dirty="0" smtClean="0"/>
              <a:t>Home in the Community</a:t>
            </a:r>
          </a:p>
          <a:p>
            <a:pPr marL="514350" indent="-514350">
              <a:buAutoNum type="alphaLcParenBoth"/>
            </a:pPr>
            <a:r>
              <a:rPr lang="en-US" sz="3600" dirty="0" smtClean="0"/>
              <a:t>Hospital</a:t>
            </a:r>
            <a:endParaRPr lang="en-US" sz="3600" dirty="0"/>
          </a:p>
        </p:txBody>
      </p:sp>
      <p:pic>
        <p:nvPicPr>
          <p:cNvPr id="4098" name="Picture 2" descr="C:\Documents and Settings\eachen\Local Settings\Temporary Internet Files\Content.IE5\NJZ92RLQ\MP900398831[1].jpg"/>
          <p:cNvPicPr>
            <a:picLocks noChangeAspect="1" noChangeArrowheads="1"/>
          </p:cNvPicPr>
          <p:nvPr>
            <p:custDataLst>
              <p:tags r:id="rId2"/>
            </p:custDataLst>
          </p:nvPr>
        </p:nvPicPr>
        <p:blipFill>
          <a:blip r:embed="rId5" cstate="print"/>
          <a:srcRect/>
          <a:stretch>
            <a:fillRect/>
          </a:stretch>
        </p:blipFill>
        <p:spPr bwMode="auto">
          <a:xfrm>
            <a:off x="5516880" y="2362200"/>
            <a:ext cx="3627120" cy="2590800"/>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noFill/>
          <a:ln/>
        </p:spPr>
        <p:txBody>
          <a:bodyPr/>
          <a:lstStyle/>
          <a:p>
            <a:r>
              <a:rPr lang="en-US"/>
              <a:t>Elder Abuse Incidence</a:t>
            </a:r>
          </a:p>
        </p:txBody>
      </p:sp>
      <p:sp>
        <p:nvSpPr>
          <p:cNvPr id="263171" name="Rectangle 3"/>
          <p:cNvSpPr>
            <a:spLocks noGrp="1" noChangeArrowheads="1"/>
          </p:cNvSpPr>
          <p:nvPr>
            <p:ph sz="quarter" idx="1"/>
          </p:nvPr>
        </p:nvSpPr>
        <p:spPr>
          <a:xfrm>
            <a:off x="685800" y="1752600"/>
            <a:ext cx="7924800" cy="2819400"/>
          </a:xfrm>
        </p:spPr>
        <p:txBody>
          <a:bodyPr/>
          <a:lstStyle/>
          <a:p>
            <a:pPr algn="ctr">
              <a:lnSpc>
                <a:spcPct val="120000"/>
              </a:lnSpc>
              <a:buFontTx/>
              <a:buNone/>
            </a:pPr>
            <a:endParaRPr lang="en-US" b="1"/>
          </a:p>
          <a:p>
            <a:pPr algn="ctr">
              <a:lnSpc>
                <a:spcPct val="120000"/>
              </a:lnSpc>
              <a:buFontTx/>
              <a:buNone/>
            </a:pPr>
            <a:r>
              <a:rPr lang="en-US" b="1"/>
              <a:t>FOR  EVERY  REPORT  OF  ABUSE…. </a:t>
            </a:r>
          </a:p>
          <a:p>
            <a:pPr algn="ctr">
              <a:lnSpc>
                <a:spcPct val="120000"/>
              </a:lnSpc>
              <a:buFontTx/>
              <a:buNone/>
            </a:pPr>
            <a:r>
              <a:rPr lang="en-US" sz="5400" b="1">
                <a:effectLst>
                  <a:outerShdw blurRad="38100" dist="38100" dir="2700000" algn="tl">
                    <a:srgbClr val="FFFFFF"/>
                  </a:outerShdw>
                </a:effectLst>
              </a:rPr>
              <a:t>5</a:t>
            </a:r>
            <a:r>
              <a:rPr lang="en-US" b="1">
                <a:solidFill>
                  <a:srgbClr val="00FFFF"/>
                </a:solidFill>
              </a:rPr>
              <a:t>  </a:t>
            </a:r>
            <a:r>
              <a:rPr lang="en-US" b="1"/>
              <a:t>GO  UNREPORTED</a:t>
            </a:r>
          </a:p>
        </p:txBody>
      </p:sp>
      <p:sp>
        <p:nvSpPr>
          <p:cNvPr id="263172" name="Rectangle 4"/>
          <p:cNvSpPr>
            <a:spLocks noChangeArrowheads="1"/>
          </p:cNvSpPr>
          <p:nvPr/>
        </p:nvSpPr>
        <p:spPr bwMode="auto">
          <a:xfrm>
            <a:off x="3581400" y="5638800"/>
            <a:ext cx="5257800" cy="990600"/>
          </a:xfrm>
          <a:prstGeom prst="rect">
            <a:avLst/>
          </a:prstGeom>
          <a:noFill/>
          <a:ln w="9525">
            <a:noFill/>
            <a:miter lim="800000"/>
            <a:headEnd/>
            <a:tailEnd/>
          </a:ln>
          <a:effectLst/>
        </p:spPr>
        <p:txBody>
          <a:bodyPr lIns="92075" tIns="46038" rIns="92075" bIns="46038" anchor="ctr"/>
          <a:lstStyle/>
          <a:p>
            <a:pPr algn="r" eaLnBrk="0" hangingPunct="0"/>
            <a:r>
              <a:rPr lang="en-US" sz="2000" b="1" dirty="0">
                <a:solidFill>
                  <a:schemeClr val="tx2"/>
                </a:solidFill>
              </a:rPr>
              <a:t>National Elder Abuse Incidence Study, 1998</a:t>
            </a:r>
          </a:p>
        </p:txBody>
      </p:sp>
      <p:pic>
        <p:nvPicPr>
          <p:cNvPr id="1026" name="Picture 2" descr="200274327-001"/>
          <p:cNvPicPr>
            <a:picLocks noChangeAspect="1" noChangeArrowheads="1"/>
          </p:cNvPicPr>
          <p:nvPr>
            <p:custDataLst>
              <p:tags r:id="rId2"/>
            </p:custDataLst>
          </p:nvPr>
        </p:nvPicPr>
        <p:blipFill>
          <a:blip r:embed="rId5" cstate="print"/>
          <a:srcRect/>
          <a:stretch>
            <a:fillRect/>
          </a:stretch>
        </p:blipFill>
        <p:spPr bwMode="auto">
          <a:xfrm>
            <a:off x="457200" y="4343400"/>
            <a:ext cx="2825331" cy="189547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 on the Rise</a:t>
            </a:r>
            <a:endParaRPr lang="en-US" dirty="0"/>
          </a:p>
        </p:txBody>
      </p:sp>
      <p:sp>
        <p:nvSpPr>
          <p:cNvPr id="3" name="Content Placeholder 2"/>
          <p:cNvSpPr>
            <a:spLocks noGrp="1"/>
          </p:cNvSpPr>
          <p:nvPr>
            <p:ph sz="quarter" idx="1"/>
          </p:nvPr>
        </p:nvSpPr>
        <p:spPr/>
        <p:txBody>
          <a:bodyPr/>
          <a:lstStyle/>
          <a:p>
            <a:r>
              <a:rPr lang="en-US" dirty="0" smtClean="0"/>
              <a:t>In 2006 California APS agencies received over 104,000 reports of abuse and neglect, a 34 percent increase since 2000. </a:t>
            </a:r>
            <a:endParaRPr lang="en-US" dirty="0"/>
          </a:p>
        </p:txBody>
      </p:sp>
      <p:pic>
        <p:nvPicPr>
          <p:cNvPr id="1026" name="Picture 2" descr="S:\ELDER ABUSE\PICTURES\ThinkStock Subscription\Elder Abuse\105699509.jpg"/>
          <p:cNvPicPr>
            <a:picLocks noChangeAspect="1" noChangeArrowheads="1"/>
          </p:cNvPicPr>
          <p:nvPr>
            <p:custDataLst>
              <p:tags r:id="rId2"/>
            </p:custDataLst>
          </p:nvPr>
        </p:nvPicPr>
        <p:blipFill>
          <a:blip r:embed="rId8" cstate="print"/>
          <a:srcRect/>
          <a:stretch>
            <a:fillRect/>
          </a:stretch>
        </p:blipFill>
        <p:spPr bwMode="auto">
          <a:xfrm>
            <a:off x="5875322" y="4018483"/>
            <a:ext cx="2430478" cy="1620318"/>
          </a:xfrm>
          <a:prstGeom prst="rect">
            <a:avLst/>
          </a:prstGeom>
          <a:noFill/>
        </p:spPr>
      </p:pic>
      <p:pic>
        <p:nvPicPr>
          <p:cNvPr id="1027" name="Picture 3" descr="S:\ELDER ABUSE\PICTURES\ThinkStock Subscription\Elder Abuse\78495040.jpg"/>
          <p:cNvPicPr>
            <a:picLocks noChangeAspect="1" noChangeArrowheads="1"/>
          </p:cNvPicPr>
          <p:nvPr>
            <p:custDataLst>
              <p:tags r:id="rId3"/>
            </p:custDataLst>
          </p:nvPr>
        </p:nvPicPr>
        <p:blipFill>
          <a:blip r:embed="rId9" cstate="print"/>
          <a:srcRect/>
          <a:stretch>
            <a:fillRect/>
          </a:stretch>
        </p:blipFill>
        <p:spPr bwMode="auto">
          <a:xfrm flipH="1">
            <a:off x="2209800" y="4038600"/>
            <a:ext cx="2400300" cy="1600200"/>
          </a:xfrm>
          <a:prstGeom prst="rect">
            <a:avLst/>
          </a:prstGeom>
          <a:noFill/>
        </p:spPr>
      </p:pic>
      <p:pic>
        <p:nvPicPr>
          <p:cNvPr id="1028" name="Picture 4" descr="S:\ELDER ABUSE\PICTURES\elders and healthcare providers\80618192.jpg"/>
          <p:cNvPicPr preferRelativeResize="0">
            <a:picLocks noChangeAspect="1" noChangeArrowheads="1"/>
          </p:cNvPicPr>
          <p:nvPr>
            <p:custDataLst>
              <p:tags r:id="rId4"/>
            </p:custDataLst>
          </p:nvPr>
        </p:nvPicPr>
        <p:blipFill>
          <a:blip r:embed="rId10" cstate="print"/>
          <a:srcRect/>
          <a:stretch>
            <a:fillRect/>
          </a:stretch>
        </p:blipFill>
        <p:spPr bwMode="auto">
          <a:xfrm>
            <a:off x="4724400" y="4038600"/>
            <a:ext cx="1066800" cy="1600899"/>
          </a:xfrm>
          <a:prstGeom prst="rect">
            <a:avLst/>
          </a:prstGeom>
          <a:noFill/>
        </p:spPr>
      </p:pic>
      <p:pic>
        <p:nvPicPr>
          <p:cNvPr id="1029" name="Picture 5" descr="S:\ELDER ABUSE\PICTURES\older adults slide library\Older Adult Photos from Census\seniors_20.jpg"/>
          <p:cNvPicPr>
            <a:picLocks noChangeAspect="1" noChangeArrowheads="1"/>
          </p:cNvPicPr>
          <p:nvPr>
            <p:custDataLst>
              <p:tags r:id="rId5"/>
            </p:custDataLst>
          </p:nvPr>
        </p:nvPicPr>
        <p:blipFill>
          <a:blip r:embed="rId11" cstate="print"/>
          <a:srcRect/>
          <a:stretch>
            <a:fillRect/>
          </a:stretch>
        </p:blipFill>
        <p:spPr bwMode="auto">
          <a:xfrm>
            <a:off x="838200" y="4038600"/>
            <a:ext cx="1295400" cy="1619250"/>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b="1" dirty="0"/>
              <a:t>Medication Abuse</a:t>
            </a:r>
          </a:p>
        </p:txBody>
      </p:sp>
      <p:sp>
        <p:nvSpPr>
          <p:cNvPr id="4099" name="Rectangle 3"/>
          <p:cNvSpPr>
            <a:spLocks noGrp="1" noChangeArrowheads="1"/>
          </p:cNvSpPr>
          <p:nvPr>
            <p:ph type="body" idx="1"/>
          </p:nvPr>
        </p:nvSpPr>
        <p:spPr/>
        <p:txBody>
          <a:bodyPr>
            <a:normAutofit/>
          </a:bodyPr>
          <a:lstStyle/>
          <a:p>
            <a:pPr>
              <a:buFont typeface="Wingdings" pitchFamily="2" charset="2"/>
              <a:buNone/>
            </a:pPr>
            <a:r>
              <a:rPr lang="en-US" sz="3200" b="1" dirty="0"/>
              <a:t>Medication abuse</a:t>
            </a:r>
            <a:r>
              <a:rPr lang="en-US" sz="3200" dirty="0"/>
              <a:t> occurs when medication is overused, underused or misused, resulting in harm to an older person</a:t>
            </a:r>
          </a:p>
          <a:p>
            <a:pPr>
              <a:buFont typeface="Wingdings" pitchFamily="2" charset="2"/>
              <a:buNone/>
            </a:pPr>
            <a:r>
              <a:rPr lang="en-US" sz="3200" dirty="0"/>
              <a:t>The medication may or may not have been prescribed for the older person</a:t>
            </a:r>
          </a:p>
          <a:p>
            <a:pPr>
              <a:buFont typeface="Wingdings" pitchFamily="2" charset="2"/>
              <a:buNone/>
            </a:pPr>
            <a:r>
              <a:rPr lang="en-US" sz="3200" dirty="0"/>
              <a:t>The abuse occurs within a relationship of implied trust</a:t>
            </a:r>
          </a:p>
        </p:txBody>
      </p:sp>
      <p:pic>
        <p:nvPicPr>
          <p:cNvPr id="4" name="Picture 3" descr="more med bottles.jpg"/>
          <p:cNvPicPr>
            <a:picLocks noChangeAspect="1"/>
          </p:cNvPicPr>
          <p:nvPr>
            <p:custDataLst>
              <p:tags r:id="rId2"/>
            </p:custDataLst>
          </p:nvPr>
        </p:nvPicPr>
        <p:blipFill>
          <a:blip r:embed="rId5" cstate="print"/>
          <a:stretch>
            <a:fillRect/>
          </a:stretch>
        </p:blipFill>
        <p:spPr>
          <a:xfrm>
            <a:off x="5943600" y="4838700"/>
            <a:ext cx="2692400" cy="2019300"/>
          </a:xfrm>
          <a:prstGeom prst="rect">
            <a:avLst/>
          </a:prstGeom>
        </p:spPr>
      </p:pic>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Overuse and Underuse</a:t>
            </a:r>
            <a:endParaRPr lang="en-US" dirty="0"/>
          </a:p>
        </p:txBody>
      </p:sp>
      <p:sp>
        <p:nvSpPr>
          <p:cNvPr id="5123" name="Rectangle 3"/>
          <p:cNvSpPr>
            <a:spLocks noGrp="1" noChangeArrowheads="1"/>
          </p:cNvSpPr>
          <p:nvPr>
            <p:ph type="body" idx="1"/>
          </p:nvPr>
        </p:nvSpPr>
        <p:spPr/>
        <p:txBody>
          <a:bodyPr>
            <a:noAutofit/>
          </a:bodyPr>
          <a:lstStyle/>
          <a:p>
            <a:pPr>
              <a:buFont typeface="Wingdings" pitchFamily="2" charset="2"/>
              <a:buNone/>
            </a:pPr>
            <a:r>
              <a:rPr lang="en-US" sz="3200" b="1" dirty="0"/>
              <a:t>Medication overuse</a:t>
            </a:r>
            <a:r>
              <a:rPr lang="en-US" sz="3200" dirty="0"/>
              <a:t> occurs where medication is used for the correct indication but is given in higher doses than indicated</a:t>
            </a:r>
          </a:p>
          <a:p>
            <a:pPr>
              <a:buFont typeface="Wingdings" pitchFamily="2" charset="2"/>
              <a:buNone/>
            </a:pPr>
            <a:endParaRPr lang="en-US" sz="3200" dirty="0"/>
          </a:p>
          <a:p>
            <a:pPr>
              <a:buFont typeface="Wingdings" pitchFamily="2" charset="2"/>
              <a:buNone/>
            </a:pPr>
            <a:r>
              <a:rPr lang="en-US" sz="3200" b="1" dirty="0"/>
              <a:t>Medication underuse</a:t>
            </a:r>
            <a:r>
              <a:rPr lang="en-US" sz="3200" dirty="0"/>
              <a:t> occurs where medication is used for the correct indication but is given in lower doses than indicated, or is withheld</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Medication Abuse</a:t>
            </a:r>
          </a:p>
        </p:txBody>
      </p:sp>
      <p:sp>
        <p:nvSpPr>
          <p:cNvPr id="6147" name="Rectangle 3"/>
          <p:cNvSpPr>
            <a:spLocks noGrp="1" noChangeArrowheads="1"/>
          </p:cNvSpPr>
          <p:nvPr>
            <p:ph type="body" idx="1"/>
          </p:nvPr>
        </p:nvSpPr>
        <p:spPr/>
        <p:txBody>
          <a:bodyPr>
            <a:normAutofit/>
          </a:bodyPr>
          <a:lstStyle/>
          <a:p>
            <a:pPr>
              <a:buFont typeface="Wingdings" pitchFamily="2" charset="2"/>
              <a:buNone/>
            </a:pPr>
            <a:r>
              <a:rPr lang="en-US" sz="3600" b="1" dirty="0"/>
              <a:t>Medication misuse</a:t>
            </a:r>
            <a:r>
              <a:rPr lang="en-US" sz="3600" dirty="0"/>
              <a:t> occurs where:</a:t>
            </a:r>
          </a:p>
          <a:p>
            <a:r>
              <a:rPr lang="en-US" sz="3600" dirty="0"/>
              <a:t> incorrect medication is given </a:t>
            </a:r>
          </a:p>
          <a:p>
            <a:r>
              <a:rPr lang="en-US" sz="3600" dirty="0"/>
              <a:t> medication is given for the wrong reason or is used for a different purpose to its indication </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b="1" dirty="0" smtClean="0"/>
              <a:t>From</a:t>
            </a:r>
            <a:r>
              <a:rPr lang="en-US" b="1" i="1" dirty="0" smtClean="0"/>
              <a:t> </a:t>
            </a:r>
            <a:r>
              <a:rPr lang="en-US" b="1" dirty="0" smtClean="0"/>
              <a:t>Request for Renewal of California Pharmacist License</a:t>
            </a:r>
            <a:endParaRPr lang="en-US" dirty="0"/>
          </a:p>
        </p:txBody>
      </p:sp>
      <p:sp>
        <p:nvSpPr>
          <p:cNvPr id="11" name="Rectangle 10"/>
          <p:cNvSpPr/>
          <p:nvPr/>
        </p:nvSpPr>
        <p:spPr>
          <a:xfrm>
            <a:off x="381000" y="1828800"/>
            <a:ext cx="8305800" cy="3785652"/>
          </a:xfrm>
          <a:prstGeom prst="rect">
            <a:avLst/>
          </a:prstGeom>
        </p:spPr>
        <p:txBody>
          <a:bodyPr wrap="square">
            <a:spAutoFit/>
          </a:bodyPr>
          <a:lstStyle/>
          <a:p>
            <a:r>
              <a:rPr lang="en-US" sz="4000" dirty="0" smtClean="0"/>
              <a:t>Under California law each person licensed by the Board of Pharmacy is a </a:t>
            </a:r>
            <a:r>
              <a:rPr lang="en-US" sz="4000" b="1" dirty="0" smtClean="0">
                <a:uFill>
                  <a:solidFill>
                    <a:srgbClr val="FF0000"/>
                  </a:solidFill>
                </a:uFill>
              </a:rPr>
              <a:t>“</a:t>
            </a:r>
            <a:r>
              <a:rPr lang="en-US" sz="4000" b="1" u="sng" dirty="0" smtClean="0">
                <a:uFill>
                  <a:solidFill>
                    <a:srgbClr val="FF0000"/>
                  </a:solidFill>
                </a:uFill>
              </a:rPr>
              <a:t>mandated reporter</a:t>
            </a:r>
            <a:r>
              <a:rPr lang="en-US" sz="4000" b="1" dirty="0" smtClean="0">
                <a:uFill>
                  <a:solidFill>
                    <a:srgbClr val="FF0000"/>
                  </a:solidFill>
                </a:uFill>
              </a:rPr>
              <a:t>”</a:t>
            </a:r>
            <a:r>
              <a:rPr lang="en-US" sz="4000" b="1" u="sng" dirty="0" smtClean="0">
                <a:uFill>
                  <a:solidFill>
                    <a:schemeClr val="bg1"/>
                  </a:solidFill>
                </a:uFill>
              </a:rPr>
              <a:t> </a:t>
            </a:r>
            <a:r>
              <a:rPr lang="en-US" sz="4000" dirty="0" smtClean="0"/>
              <a:t>for both child and elder abuse or neglect purposes. </a:t>
            </a:r>
          </a:p>
          <a:p>
            <a:endParaRPr lang="en-US" sz="4000" dirty="0" smtClean="0"/>
          </a:p>
          <a:p>
            <a:r>
              <a:rPr lang="en-US" sz="4000" dirty="0" smtClean="0"/>
              <a:t>What does this mean?</a:t>
            </a:r>
            <a:endParaRPr lang="en-US" sz="4000"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b="1" dirty="0" smtClean="0"/>
              <a:t>You must report elder abuse</a:t>
            </a:r>
            <a:endParaRPr lang="en-US" dirty="0"/>
          </a:p>
        </p:txBody>
      </p:sp>
      <p:sp>
        <p:nvSpPr>
          <p:cNvPr id="4" name="Rectangle 3"/>
          <p:cNvSpPr/>
          <p:nvPr/>
        </p:nvSpPr>
        <p:spPr>
          <a:xfrm>
            <a:off x="457200" y="1524001"/>
            <a:ext cx="8305800" cy="4832092"/>
          </a:xfrm>
          <a:prstGeom prst="rect">
            <a:avLst/>
          </a:prstGeom>
        </p:spPr>
        <p:txBody>
          <a:bodyPr wrap="square">
            <a:spAutoFit/>
          </a:bodyPr>
          <a:lstStyle/>
          <a:p>
            <a:r>
              <a:rPr lang="en-US" sz="2800" dirty="0" smtClean="0"/>
              <a:t>California Penal Code section 11166 and Welfare and Institutions Code section 15630 require that all mandated reporters </a:t>
            </a:r>
            <a:r>
              <a:rPr lang="en-US" sz="2800" u="heavy" dirty="0" smtClean="0">
                <a:uFill>
                  <a:solidFill>
                    <a:srgbClr val="FF0000"/>
                  </a:solidFill>
                </a:uFill>
              </a:rPr>
              <a:t>make a report</a:t>
            </a:r>
            <a:r>
              <a:rPr lang="en-US" sz="2800" dirty="0" smtClean="0"/>
              <a:t> to an agency [generally law enforcement, state, and/or county adult protective services agencies, etc… ] whenever the mandated reporter, in his or her professional capacity or within the scope of his or her employment, </a:t>
            </a:r>
            <a:r>
              <a:rPr lang="en-US" sz="2800" u="heavy" dirty="0" smtClean="0">
                <a:uFill>
                  <a:solidFill>
                    <a:srgbClr val="FF0000"/>
                  </a:solidFill>
                </a:uFill>
              </a:rPr>
              <a:t>has knowledge of or observes a child, elder and/or dependent adult whom the mandated reporter knows or reasonably suspects has been the victim of child abuse or elder abuse or neglect</a:t>
            </a:r>
            <a:r>
              <a:rPr lang="en-US" sz="2800" dirty="0" smtClean="0"/>
              <a:t>.</a:t>
            </a:r>
            <a:endParaRPr lang="en-US" sz="2800"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Report Abuse</a:t>
            </a:r>
            <a:endParaRPr lang="en-US" b="1" dirty="0"/>
          </a:p>
        </p:txBody>
      </p:sp>
      <p:sp>
        <p:nvSpPr>
          <p:cNvPr id="3" name="Content Placeholder 2"/>
          <p:cNvSpPr>
            <a:spLocks noGrp="1"/>
          </p:cNvSpPr>
          <p:nvPr>
            <p:ph sz="quarter" idx="1"/>
          </p:nvPr>
        </p:nvSpPr>
        <p:spPr>
          <a:xfrm>
            <a:off x="304800" y="1600200"/>
            <a:ext cx="4191000" cy="4572000"/>
          </a:xfrm>
          <a:solidFill>
            <a:schemeClr val="tx2">
              <a:lumMod val="40000"/>
              <a:lumOff val="60000"/>
            </a:schemeClr>
          </a:solidFill>
        </p:spPr>
        <p:txBody>
          <a:bodyPr>
            <a:normAutofit fontScale="92500" lnSpcReduction="10000"/>
          </a:bodyPr>
          <a:lstStyle/>
          <a:p>
            <a:pPr>
              <a:buNone/>
            </a:pPr>
            <a:r>
              <a:rPr lang="en-US" b="1" dirty="0" smtClean="0"/>
              <a:t>In the community:</a:t>
            </a:r>
          </a:p>
          <a:p>
            <a:r>
              <a:rPr lang="en-US" sz="2800" dirty="0" smtClean="0"/>
              <a:t>Adult Protective Services</a:t>
            </a:r>
          </a:p>
          <a:p>
            <a:pPr lvl="1"/>
            <a:r>
              <a:rPr lang="en-US" dirty="0" smtClean="0"/>
              <a:t>Social workers/nurses</a:t>
            </a:r>
          </a:p>
          <a:p>
            <a:pPr lvl="1"/>
            <a:r>
              <a:rPr lang="en-US" dirty="0" smtClean="0"/>
              <a:t>Receive reports of abuse from mandated reporters and others</a:t>
            </a:r>
          </a:p>
          <a:p>
            <a:pPr lvl="1"/>
            <a:r>
              <a:rPr lang="en-US" dirty="0" smtClean="0"/>
              <a:t>Work with elder/dependent adult to help them access resources in community to stay safe</a:t>
            </a:r>
          </a:p>
          <a:p>
            <a:pPr lvl="1"/>
            <a:r>
              <a:rPr lang="en-US" dirty="0" smtClean="0"/>
              <a:t>In many states: Cross report to police</a:t>
            </a:r>
            <a:endParaRPr lang="en-US" dirty="0"/>
          </a:p>
        </p:txBody>
      </p:sp>
      <p:sp>
        <p:nvSpPr>
          <p:cNvPr id="4" name="Content Placeholder 3"/>
          <p:cNvSpPr>
            <a:spLocks noGrp="1"/>
          </p:cNvSpPr>
          <p:nvPr>
            <p:ph sz="quarter" idx="2"/>
          </p:nvPr>
        </p:nvSpPr>
        <p:spPr>
          <a:xfrm>
            <a:off x="4648200" y="1589567"/>
            <a:ext cx="4267200" cy="4572000"/>
          </a:xfrm>
          <a:solidFill>
            <a:schemeClr val="accent2">
              <a:lumMod val="40000"/>
              <a:lumOff val="60000"/>
            </a:schemeClr>
          </a:solidFill>
        </p:spPr>
        <p:txBody>
          <a:bodyPr>
            <a:normAutofit fontScale="92500" lnSpcReduction="10000"/>
          </a:bodyPr>
          <a:lstStyle/>
          <a:p>
            <a:pPr>
              <a:buNone/>
            </a:pPr>
            <a:r>
              <a:rPr lang="en-US" b="1" dirty="0" smtClean="0"/>
              <a:t>In residential facilities:</a:t>
            </a:r>
          </a:p>
          <a:p>
            <a:r>
              <a:rPr lang="en-US" dirty="0" smtClean="0"/>
              <a:t>Long-term Care Ombudsman</a:t>
            </a:r>
          </a:p>
          <a:p>
            <a:pPr lvl="1"/>
            <a:r>
              <a:rPr lang="en-US" dirty="0" smtClean="0"/>
              <a:t>Social workers/volunteers</a:t>
            </a:r>
          </a:p>
          <a:p>
            <a:pPr lvl="1"/>
            <a:r>
              <a:rPr lang="en-US" dirty="0" smtClean="0"/>
              <a:t>Receive complaints from residents</a:t>
            </a:r>
          </a:p>
          <a:p>
            <a:pPr lvl="1"/>
            <a:r>
              <a:rPr lang="en-US" dirty="0" smtClean="0"/>
              <a:t>Advocate on behalf of residents</a:t>
            </a:r>
          </a:p>
          <a:p>
            <a:pPr lvl="1"/>
            <a:r>
              <a:rPr lang="en-US" dirty="0" smtClean="0"/>
              <a:t>Work with State Licensing to identify problems in facilities</a:t>
            </a:r>
          </a:p>
          <a:p>
            <a:pPr lvl="1"/>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Service Announcement</a:t>
            </a:r>
            <a:endParaRPr lang="en-US" dirty="0"/>
          </a:p>
        </p:txBody>
      </p:sp>
      <p:pic>
        <p:nvPicPr>
          <p:cNvPr id="2058" name="Picture 10"/>
          <p:cNvPicPr>
            <a:picLocks noGrp="1" noChangeAspect="1" noChangeArrowheads="1"/>
          </p:cNvPicPr>
          <p:nvPr>
            <p:ph sz="quarter" idx="2"/>
            <p:custDataLst>
              <p:tags r:id="rId2"/>
            </p:custDataLst>
          </p:nvPr>
        </p:nvPicPr>
        <p:blipFill>
          <a:blip r:embed="rId6" cstate="print"/>
          <a:srcRect/>
          <a:stretch>
            <a:fillRect/>
          </a:stretch>
        </p:blipFill>
        <p:spPr bwMode="auto">
          <a:xfrm>
            <a:off x="939800" y="2819400"/>
            <a:ext cx="2946400" cy="2209800"/>
          </a:xfrm>
          <a:prstGeom prst="rect">
            <a:avLst/>
          </a:prstGeom>
          <a:noFill/>
          <a:ln w="9525">
            <a:noFill/>
            <a:miter lim="800000"/>
            <a:headEnd/>
            <a:tailEnd/>
          </a:ln>
        </p:spPr>
      </p:pic>
      <p:sp>
        <p:nvSpPr>
          <p:cNvPr id="3" name="Text Placeholder 2"/>
          <p:cNvSpPr>
            <a:spLocks noGrp="1"/>
          </p:cNvSpPr>
          <p:nvPr>
            <p:ph type="body" sz="quarter" idx="1"/>
          </p:nvPr>
        </p:nvSpPr>
        <p:spPr>
          <a:xfrm>
            <a:off x="457200" y="1524000"/>
            <a:ext cx="4040188" cy="944562"/>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2800" dirty="0" smtClean="0">
                <a:solidFill>
                  <a:schemeClr val="bg1"/>
                </a:solidFill>
              </a:rPr>
              <a:t>Elder Abuse: The One Abuse Nobody Sees</a:t>
            </a:r>
            <a:endParaRPr lang="en-US" sz="2800" dirty="0">
              <a:solidFill>
                <a:schemeClr val="bg1"/>
              </a:solidFill>
            </a:endParaRPr>
          </a:p>
        </p:txBody>
      </p:sp>
      <p:sp>
        <p:nvSpPr>
          <p:cNvPr id="5" name="Text Placeholder 4"/>
          <p:cNvSpPr>
            <a:spLocks noGrp="1"/>
          </p:cNvSpPr>
          <p:nvPr>
            <p:ph type="body" sz="quarter" idx="3"/>
          </p:nvPr>
        </p:nvSpPr>
        <p:spPr>
          <a:xfrm>
            <a:off x="4645025" y="1535112"/>
            <a:ext cx="4041775" cy="948443"/>
          </a:xfrm>
        </p:spPr>
        <p:style>
          <a:lnRef idx="2">
            <a:schemeClr val="accent5">
              <a:shade val="50000"/>
            </a:schemeClr>
          </a:lnRef>
          <a:fillRef idx="1">
            <a:schemeClr val="accent5"/>
          </a:fillRef>
          <a:effectRef idx="0">
            <a:schemeClr val="accent5"/>
          </a:effectRef>
          <a:fontRef idx="minor">
            <a:schemeClr val="lt1"/>
          </a:fontRef>
        </p:style>
        <p:txBody>
          <a:bodyPr anchor="ctr">
            <a:noAutofit/>
          </a:bodyPr>
          <a:lstStyle/>
          <a:p>
            <a:r>
              <a:rPr lang="en-US" sz="2800" dirty="0" smtClean="0">
                <a:solidFill>
                  <a:schemeClr val="bg1"/>
                </a:solidFill>
                <a:latin typeface="+mj-lt"/>
              </a:rPr>
              <a:t>It’s everyone’s business!</a:t>
            </a:r>
            <a:endParaRPr lang="en-US" sz="2800" dirty="0">
              <a:solidFill>
                <a:schemeClr val="bg1"/>
              </a:solidFill>
              <a:latin typeface="+mj-lt"/>
            </a:endParaRPr>
          </a:p>
        </p:txBody>
      </p:sp>
      <p:pic>
        <p:nvPicPr>
          <p:cNvPr id="2059" name="Picture 11"/>
          <p:cNvPicPr>
            <a:picLocks noChangeAspect="1" noChangeArrowheads="1"/>
          </p:cNvPicPr>
          <p:nvPr>
            <p:custDataLst>
              <p:tags r:id="rId3"/>
            </p:custDataLst>
          </p:nvPr>
        </p:nvPicPr>
        <p:blipFill>
          <a:blip r:embed="rId7" cstate="print"/>
          <a:srcRect/>
          <a:stretch>
            <a:fillRect/>
          </a:stretch>
        </p:blipFill>
        <p:spPr bwMode="auto">
          <a:xfrm>
            <a:off x="5105400" y="2819400"/>
            <a:ext cx="3048000" cy="2286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7" name="Content Placeholder 6"/>
          <p:cNvSpPr>
            <a:spLocks noGrp="1"/>
          </p:cNvSpPr>
          <p:nvPr>
            <p:ph sz="quarter" idx="1"/>
          </p:nvPr>
        </p:nvSpPr>
        <p:spPr>
          <a:xfrm>
            <a:off x="612648" y="1600200"/>
            <a:ext cx="8153400" cy="4876800"/>
          </a:xfrm>
        </p:spPr>
        <p:txBody>
          <a:bodyPr>
            <a:normAutofit/>
          </a:bodyPr>
          <a:lstStyle/>
          <a:p>
            <a:pPr>
              <a:buNone/>
            </a:pPr>
            <a:r>
              <a:rPr lang="en-US" dirty="0" smtClean="0"/>
              <a:t>1</a:t>
            </a:r>
            <a:r>
              <a:rPr lang="en-US" sz="2800" dirty="0" smtClean="0"/>
              <a:t>. Which population group is the fastest growing in the U.S.?  A. Children   B. Teens  C. Elders   D. Women</a:t>
            </a:r>
          </a:p>
          <a:p>
            <a:pPr>
              <a:buNone/>
            </a:pPr>
            <a:r>
              <a:rPr lang="en-US" sz="2800" dirty="0" smtClean="0"/>
              <a:t>2. Elder abuse most commonly occurs in nursing home and residential care facilities?  True or False</a:t>
            </a:r>
          </a:p>
          <a:p>
            <a:pPr>
              <a:buNone/>
            </a:pPr>
            <a:r>
              <a:rPr lang="en-US" sz="2800" dirty="0" smtClean="0"/>
              <a:t>3. Pharmacists do not need to report elder abuse unless they are </a:t>
            </a:r>
            <a:r>
              <a:rPr lang="en-US" sz="2800" b="1" i="1" dirty="0" smtClean="0"/>
              <a:t>sure</a:t>
            </a:r>
            <a:r>
              <a:rPr lang="en-US" sz="2800" dirty="0" smtClean="0"/>
              <a:t> that abuse has occurred. True or False</a:t>
            </a:r>
          </a:p>
          <a:p>
            <a:pPr>
              <a:buNone/>
            </a:pPr>
            <a:r>
              <a:rPr lang="en-US" sz="2800" dirty="0" smtClean="0"/>
              <a:t>4. Suspected elder abuse in the community should be reported to ___________.</a:t>
            </a:r>
          </a:p>
          <a:p>
            <a:pPr>
              <a:buNone/>
            </a:pPr>
            <a:r>
              <a:rPr lang="en-US" sz="2800" dirty="0" smtClean="0"/>
              <a:t>5. The three types of medication abuse are:</a:t>
            </a:r>
          </a:p>
          <a:p>
            <a:pPr>
              <a:buNone/>
            </a:pPr>
            <a:r>
              <a:rPr lang="en-US" sz="2800" dirty="0" smtClean="0"/>
              <a:t>______________   ______________ and __________</a:t>
            </a:r>
          </a:p>
          <a:p>
            <a:pPr>
              <a:buNone/>
            </a:pP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Post-test questions</a:t>
            </a:r>
            <a:endParaRPr lang="en-US" dirty="0"/>
          </a:p>
        </p:txBody>
      </p:sp>
      <p:sp>
        <p:nvSpPr>
          <p:cNvPr id="7" name="Content Placeholder 6"/>
          <p:cNvSpPr>
            <a:spLocks noGrp="1"/>
          </p:cNvSpPr>
          <p:nvPr>
            <p:ph sz="quarter" idx="1"/>
          </p:nvPr>
        </p:nvSpPr>
        <p:spPr>
          <a:xfrm>
            <a:off x="612648" y="1600200"/>
            <a:ext cx="8153400" cy="4876800"/>
          </a:xfrm>
        </p:spPr>
        <p:txBody>
          <a:bodyPr>
            <a:normAutofit/>
          </a:bodyPr>
          <a:lstStyle/>
          <a:p>
            <a:pPr>
              <a:buNone/>
            </a:pPr>
            <a:r>
              <a:rPr lang="en-US" dirty="0" smtClean="0"/>
              <a:t>1</a:t>
            </a:r>
            <a:r>
              <a:rPr lang="en-US" sz="2800" dirty="0" smtClean="0"/>
              <a:t>. Which population group is the fastest growing in the U.S.?  A. Children   B. Teens  C. Elders   D. Women</a:t>
            </a:r>
          </a:p>
          <a:p>
            <a:pPr>
              <a:buNone/>
            </a:pPr>
            <a:r>
              <a:rPr lang="en-US" sz="2800" dirty="0" smtClean="0"/>
              <a:t>2. Elder abuse most commonly occurs in nursing home and residential care facilities?  True or False</a:t>
            </a:r>
          </a:p>
          <a:p>
            <a:pPr>
              <a:buNone/>
            </a:pPr>
            <a:r>
              <a:rPr lang="en-US" sz="2800" dirty="0" smtClean="0"/>
              <a:t>3. Pharmacists do not need to report elder abuse unless they are </a:t>
            </a:r>
            <a:r>
              <a:rPr lang="en-US" sz="2800" b="1" i="1" dirty="0" smtClean="0"/>
              <a:t>sure</a:t>
            </a:r>
            <a:r>
              <a:rPr lang="en-US" sz="2800" dirty="0" smtClean="0"/>
              <a:t> that abuse has occurred. True or False</a:t>
            </a:r>
          </a:p>
          <a:p>
            <a:pPr>
              <a:buNone/>
            </a:pPr>
            <a:r>
              <a:rPr lang="en-US" sz="2800" dirty="0" smtClean="0"/>
              <a:t>4. Suspected elder abuse in the community should be reported to ___________.</a:t>
            </a:r>
          </a:p>
          <a:p>
            <a:pPr>
              <a:buNone/>
            </a:pPr>
            <a:r>
              <a:rPr lang="en-US" sz="2800" dirty="0" smtClean="0"/>
              <a:t>5. The three types of medication abuse are:</a:t>
            </a:r>
          </a:p>
          <a:p>
            <a:pPr>
              <a:buNone/>
            </a:pPr>
            <a:r>
              <a:rPr lang="en-US" sz="2800" dirty="0" smtClean="0"/>
              <a:t>______________   ______________ and __________</a:t>
            </a:r>
          </a:p>
          <a:p>
            <a:pPr>
              <a:buNone/>
            </a:pPr>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Post-test questions continued</a:t>
            </a:r>
            <a:endParaRPr lang="en-US" dirty="0"/>
          </a:p>
        </p:txBody>
      </p:sp>
      <p:sp>
        <p:nvSpPr>
          <p:cNvPr id="3" name="Content Placeholder 2"/>
          <p:cNvSpPr>
            <a:spLocks noGrp="1"/>
          </p:cNvSpPr>
          <p:nvPr>
            <p:ph sz="quarter" idx="1"/>
          </p:nvPr>
        </p:nvSpPr>
        <p:spPr/>
        <p:txBody>
          <a:bodyPr/>
          <a:lstStyle/>
          <a:p>
            <a:pPr>
              <a:buNone/>
            </a:pPr>
            <a:r>
              <a:rPr lang="en-US" dirty="0" smtClean="0"/>
              <a:t>6. Which of these is NOT an example of possible elder abuse?</a:t>
            </a:r>
          </a:p>
          <a:p>
            <a:pPr lvl="1">
              <a:buNone/>
            </a:pPr>
            <a:r>
              <a:rPr lang="en-US" dirty="0" smtClean="0"/>
              <a:t>A. Although patient complains of pain, the caregiver rarely provides pain meds (prescribed PRN) to patient</a:t>
            </a:r>
          </a:p>
          <a:p>
            <a:pPr lvl="1">
              <a:buNone/>
            </a:pPr>
            <a:r>
              <a:rPr lang="en-US" dirty="0" smtClean="0"/>
              <a:t>B. Family member responsible for providing care leaves bedbound person unattended all day</a:t>
            </a:r>
          </a:p>
          <a:p>
            <a:pPr lvl="1">
              <a:buNone/>
            </a:pPr>
            <a:r>
              <a:rPr lang="en-US" dirty="0" smtClean="0"/>
              <a:t>C. Psychotropic drugs prescribed for Patient B are administered to Patient A to make her more agreeable</a:t>
            </a:r>
          </a:p>
          <a:p>
            <a:pPr lvl="1">
              <a:buNone/>
            </a:pPr>
            <a:r>
              <a:rPr lang="en-US" dirty="0" smtClean="0"/>
              <a:t>D.  Adult child refuses to have a baby in order to provide parents with the grandchild that they deserve</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continued</a:t>
            </a:r>
            <a:endParaRPr lang="en-US" dirty="0"/>
          </a:p>
        </p:txBody>
      </p:sp>
      <p:sp>
        <p:nvSpPr>
          <p:cNvPr id="3" name="Content Placeholder 2"/>
          <p:cNvSpPr>
            <a:spLocks noGrp="1"/>
          </p:cNvSpPr>
          <p:nvPr>
            <p:ph sz="quarter" idx="1"/>
          </p:nvPr>
        </p:nvSpPr>
        <p:spPr/>
        <p:txBody>
          <a:bodyPr/>
          <a:lstStyle/>
          <a:p>
            <a:pPr>
              <a:buNone/>
            </a:pPr>
            <a:r>
              <a:rPr lang="en-US" dirty="0" smtClean="0"/>
              <a:t>6. Which of these is NOT an example of possible elder abuse?</a:t>
            </a:r>
          </a:p>
          <a:p>
            <a:pPr lvl="1">
              <a:buNone/>
            </a:pPr>
            <a:r>
              <a:rPr lang="en-US" dirty="0" smtClean="0"/>
              <a:t>A. Although patient complains of pain, the caregiver rarely provides pain meds (prescribed PRN) to patient</a:t>
            </a:r>
          </a:p>
          <a:p>
            <a:pPr lvl="1">
              <a:buNone/>
            </a:pPr>
            <a:r>
              <a:rPr lang="en-US" dirty="0" smtClean="0"/>
              <a:t>B. Family member responsible for providing care leaves bedbound person unattended all day</a:t>
            </a:r>
          </a:p>
          <a:p>
            <a:pPr lvl="1">
              <a:buNone/>
            </a:pPr>
            <a:r>
              <a:rPr lang="en-US" dirty="0" smtClean="0"/>
              <a:t>C. Psychotropic drugs prescribed for Patient B are administered to Patient A to make her more agreeable</a:t>
            </a:r>
          </a:p>
          <a:p>
            <a:pPr lvl="1">
              <a:buNone/>
            </a:pPr>
            <a:r>
              <a:rPr lang="en-US" dirty="0" smtClean="0"/>
              <a:t>D.  Adult child refuses to have a baby in order to provide parents with the grandchild that they deserve</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b="1" dirty="0" smtClean="0"/>
              <a:t>Why Talk about Pharmacists and Elder Abuse?</a:t>
            </a:r>
            <a:endParaRPr lang="en-US" b="1" dirty="0"/>
          </a:p>
        </p:txBody>
      </p:sp>
      <p:sp>
        <p:nvSpPr>
          <p:cNvPr id="23555" name="Rectangle 3"/>
          <p:cNvSpPr>
            <a:spLocks noGrp="1" noChangeArrowheads="1"/>
          </p:cNvSpPr>
          <p:nvPr>
            <p:ph type="body" idx="1"/>
          </p:nvPr>
        </p:nvSpPr>
        <p:spPr/>
        <p:txBody>
          <a:bodyPr>
            <a:noAutofit/>
          </a:bodyPr>
          <a:lstStyle/>
          <a:p>
            <a:r>
              <a:rPr lang="en-US" sz="3600" dirty="0" smtClean="0"/>
              <a:t>Use </a:t>
            </a:r>
            <a:r>
              <a:rPr lang="en-US" sz="3600" dirty="0"/>
              <a:t>of medication is the </a:t>
            </a:r>
            <a:r>
              <a:rPr lang="en-US" sz="3600" dirty="0" smtClean="0"/>
              <a:t>most common </a:t>
            </a:r>
            <a:r>
              <a:rPr lang="en-US" sz="3600" dirty="0"/>
              <a:t>form of treatment in older people</a:t>
            </a:r>
          </a:p>
          <a:p>
            <a:r>
              <a:rPr lang="en-US" sz="3600" dirty="0" smtClean="0"/>
              <a:t>Medications </a:t>
            </a:r>
            <a:r>
              <a:rPr lang="en-US" sz="3600" dirty="0"/>
              <a:t>are often potent substances, which may have low therapeutic to toxic dose ratio</a:t>
            </a:r>
          </a:p>
          <a:p>
            <a:r>
              <a:rPr lang="en-US" sz="3600" dirty="0" smtClean="0"/>
              <a:t>Seniors trust their pharmacists</a:t>
            </a:r>
          </a:p>
          <a:p>
            <a:r>
              <a:rPr lang="en-US" sz="3600" dirty="0" smtClean="0"/>
              <a:t>Pharmacists are in a position to see signs of elder abuse</a:t>
            </a:r>
            <a:endParaRPr lang="en-US" sz="3600"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eaLnBrk="1" hangingPunct="1">
              <a:defRPr/>
            </a:pPr>
            <a:r>
              <a:rPr lang="en-US" dirty="0" smtClean="0"/>
              <a:t>Aging Demographics in U.S.</a:t>
            </a:r>
            <a:endParaRPr lang="en-US" dirty="0"/>
          </a:p>
        </p:txBody>
      </p:sp>
      <p:sp>
        <p:nvSpPr>
          <p:cNvPr id="6147" name="Content Placeholder 2"/>
          <p:cNvSpPr>
            <a:spLocks noGrp="1"/>
          </p:cNvSpPr>
          <p:nvPr>
            <p:ph sz="quarter" idx="1"/>
          </p:nvPr>
        </p:nvSpPr>
        <p:spPr/>
        <p:txBody>
          <a:bodyPr/>
          <a:lstStyle/>
          <a:p>
            <a:pPr eaLnBrk="1" hangingPunct="1"/>
            <a:r>
              <a:rPr lang="en-US" smtClean="0"/>
              <a:t>Charts/graphs (global and US)</a:t>
            </a:r>
          </a:p>
        </p:txBody>
      </p:sp>
      <p:pic>
        <p:nvPicPr>
          <p:cNvPr id="6148" name="Picture 8" descr="D:\Indicator-1_Num_of_OA_left.png"/>
          <p:cNvPicPr>
            <a:picLocks noChangeAspect="1" noChangeArrowheads="1"/>
          </p:cNvPicPr>
          <p:nvPr>
            <p:custDataLst>
              <p:tags r:id="rId2"/>
            </p:custDataLst>
          </p:nvPr>
        </p:nvPicPr>
        <p:blipFill>
          <a:blip r:embed="rId5" cstate="print"/>
          <a:srcRect/>
          <a:stretch>
            <a:fillRect/>
          </a:stretch>
        </p:blipFill>
        <p:spPr bwMode="auto">
          <a:xfrm>
            <a:off x="381000" y="990600"/>
            <a:ext cx="8442325" cy="56769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228600"/>
            <a:ext cx="7010399" cy="830997"/>
          </a:xfrm>
          <a:prstGeom prst="rect">
            <a:avLst/>
          </a:prstGeom>
        </p:spPr>
        <p:txBody>
          <a:bodyPr wrap="square">
            <a:spAutoFit/>
          </a:bodyPr>
          <a:lstStyle/>
          <a:p>
            <a:pPr lvl="0">
              <a:spcBef>
                <a:spcPct val="0"/>
              </a:spcBef>
            </a:pPr>
            <a:r>
              <a:rPr lang="en-US" sz="4800" dirty="0" smtClean="0">
                <a:solidFill>
                  <a:srgbClr val="775F55"/>
                </a:solidFill>
                <a:ea typeface="+mj-ea"/>
                <a:cs typeface="+mj-cs"/>
              </a:rPr>
              <a:t>What </a:t>
            </a:r>
            <a:r>
              <a:rPr lang="en-US" sz="4800" dirty="0" smtClean="0">
                <a:solidFill>
                  <a:srgbClr val="775F55"/>
                </a:solidFill>
                <a:ea typeface="+mj-ea"/>
                <a:cs typeface="+mj-cs"/>
              </a:rPr>
              <a:t>is “</a:t>
            </a:r>
            <a:r>
              <a:rPr lang="en-US" sz="4800" b="1" dirty="0" smtClean="0">
                <a:solidFill>
                  <a:srgbClr val="775F55"/>
                </a:solidFill>
                <a:ea typeface="+mj-ea"/>
                <a:cs typeface="+mj-cs"/>
              </a:rPr>
              <a:t>elder abuse</a:t>
            </a:r>
            <a:r>
              <a:rPr lang="en-US" sz="4800" dirty="0" smtClean="0">
                <a:solidFill>
                  <a:srgbClr val="775F55"/>
                </a:solidFill>
                <a:ea typeface="+mj-ea"/>
                <a:cs typeface="+mj-cs"/>
              </a:rPr>
              <a:t>”?</a:t>
            </a:r>
            <a:endParaRPr lang="en-US" sz="4800" dirty="0">
              <a:solidFill>
                <a:srgbClr val="775F55"/>
              </a:solidFill>
              <a:ea typeface="+mj-ea"/>
              <a:cs typeface="+mj-cs"/>
            </a:endParaRPr>
          </a:p>
        </p:txBody>
      </p:sp>
      <p:pic>
        <p:nvPicPr>
          <p:cNvPr id="5" name="Picture 4" descr="Bruising(3) - inside thigh.JPG"/>
          <p:cNvPicPr>
            <a:picLocks noChangeAspect="1"/>
          </p:cNvPicPr>
          <p:nvPr>
            <p:custDataLst>
              <p:tags r:id="rId2"/>
            </p:custDataLst>
          </p:nvPr>
        </p:nvPicPr>
        <p:blipFill>
          <a:blip r:embed="rId7" cstate="print"/>
          <a:stretch>
            <a:fillRect/>
          </a:stretch>
        </p:blipFill>
        <p:spPr>
          <a:xfrm>
            <a:off x="2971800" y="3886200"/>
            <a:ext cx="2966720" cy="2225040"/>
          </a:xfrm>
          <a:prstGeom prst="rect">
            <a:avLst/>
          </a:prstGeom>
        </p:spPr>
      </p:pic>
      <p:pic>
        <p:nvPicPr>
          <p:cNvPr id="6" name="Picture 5" descr="untended toenails and footsole.jpg"/>
          <p:cNvPicPr>
            <a:picLocks noChangeAspect="1"/>
          </p:cNvPicPr>
          <p:nvPr>
            <p:custDataLst>
              <p:tags r:id="rId3"/>
            </p:custDataLst>
          </p:nvPr>
        </p:nvPicPr>
        <p:blipFill>
          <a:blip r:embed="rId8" cstate="print"/>
          <a:stretch>
            <a:fillRect/>
          </a:stretch>
        </p:blipFill>
        <p:spPr>
          <a:xfrm>
            <a:off x="5867400" y="2438400"/>
            <a:ext cx="2802048" cy="1828800"/>
          </a:xfrm>
          <a:prstGeom prst="rect">
            <a:avLst/>
          </a:prstGeom>
        </p:spPr>
      </p:pic>
      <p:pic>
        <p:nvPicPr>
          <p:cNvPr id="8" name="Picture 7" descr="advanced sores on buttocks_small.jpg"/>
          <p:cNvPicPr>
            <a:picLocks noChangeAspect="1"/>
          </p:cNvPicPr>
          <p:nvPr>
            <p:custDataLst>
              <p:tags r:id="rId4"/>
            </p:custDataLst>
          </p:nvPr>
        </p:nvPicPr>
        <p:blipFill>
          <a:blip r:embed="rId9" cstate="print"/>
          <a:stretch>
            <a:fillRect/>
          </a:stretch>
        </p:blipFill>
        <p:spPr>
          <a:xfrm>
            <a:off x="304800" y="2590800"/>
            <a:ext cx="2731008" cy="1810512"/>
          </a:xfrm>
          <a:prstGeom prst="rect">
            <a:avLst/>
          </a:prstGeom>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0" y="304800"/>
            <a:ext cx="8153400" cy="990600"/>
          </a:xfrm>
        </p:spPr>
        <p:txBody>
          <a:bodyPr>
            <a:normAutofit/>
          </a:bodyPr>
          <a:lstStyle/>
          <a:p>
            <a:r>
              <a:rPr lang="en-US" sz="4000" dirty="0"/>
              <a:t>	</a:t>
            </a:r>
            <a:r>
              <a:rPr lang="en-US" sz="4800" b="1" dirty="0" smtClean="0"/>
              <a:t>Elder Abuse is…</a:t>
            </a:r>
            <a:endParaRPr lang="en-US" sz="4000" b="1" dirty="0"/>
          </a:p>
        </p:txBody>
      </p:sp>
      <p:sp>
        <p:nvSpPr>
          <p:cNvPr id="207875" name="Rectangle 3"/>
          <p:cNvSpPr>
            <a:spLocks noGrp="1" noChangeArrowheads="1"/>
          </p:cNvSpPr>
          <p:nvPr>
            <p:ph sz="quarter" idx="1"/>
          </p:nvPr>
        </p:nvSpPr>
        <p:spPr/>
        <p:txBody>
          <a:bodyPr>
            <a:normAutofit/>
          </a:bodyPr>
          <a:lstStyle/>
          <a:p>
            <a:pPr>
              <a:buFontTx/>
              <a:buNone/>
            </a:pPr>
            <a:r>
              <a:rPr lang="en-US" sz="4400" dirty="0"/>
              <a:t>“Any knowing, intentional, or negligent act by a caregiver or any other person that causes harm or a serious risk of harm to a vulnerable adult</a:t>
            </a:r>
            <a:r>
              <a:rPr lang="en-US" sz="4400" dirty="0" smtClean="0"/>
              <a:t>.” </a:t>
            </a:r>
          </a:p>
          <a:p>
            <a:pPr>
              <a:buFontTx/>
              <a:buNone/>
            </a:pPr>
            <a:r>
              <a:rPr lang="en-US" sz="4400" dirty="0" smtClean="0"/>
              <a:t>				</a:t>
            </a:r>
            <a:r>
              <a:rPr lang="en-US" sz="2800" dirty="0" smtClean="0"/>
              <a:t>National Center on Elder Abuse</a:t>
            </a:r>
            <a:endParaRPr lang="en-US" sz="4400"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Who is covered by elder abuse laws?</a:t>
            </a:r>
            <a:endParaRPr lang="en-US" sz="4000" b="1" dirty="0"/>
          </a:p>
        </p:txBody>
      </p:sp>
      <p:sp>
        <p:nvSpPr>
          <p:cNvPr id="3" name="Content Placeholder 2"/>
          <p:cNvSpPr>
            <a:spLocks noGrp="1"/>
          </p:cNvSpPr>
          <p:nvPr>
            <p:ph sz="quarter" idx="1"/>
          </p:nvPr>
        </p:nvSpPr>
        <p:spPr/>
        <p:txBody>
          <a:bodyPr/>
          <a:lstStyle/>
          <a:p>
            <a:r>
              <a:rPr lang="en-US" sz="3200" dirty="0" smtClean="0"/>
              <a:t>In California, </a:t>
            </a:r>
          </a:p>
          <a:p>
            <a:pPr lvl="1"/>
            <a:r>
              <a:rPr lang="en-US" sz="3600" dirty="0" smtClean="0"/>
              <a:t>Those 65 years of age and older</a:t>
            </a:r>
          </a:p>
          <a:p>
            <a:pPr lvl="1"/>
            <a:r>
              <a:rPr lang="en-US" sz="3600" dirty="0" smtClean="0"/>
              <a:t>Those 18-64 years of age who have a disability</a:t>
            </a:r>
          </a:p>
          <a:p>
            <a:pPr lvl="1"/>
            <a:r>
              <a:rPr lang="en-US" sz="3600" dirty="0" smtClean="0"/>
              <a:t>Anyone who is a patient in a hospital</a:t>
            </a:r>
          </a:p>
          <a:p>
            <a:r>
              <a:rPr lang="en-US" dirty="0" smtClean="0"/>
              <a:t>Different states have different qualifying ages and other criteria.  Learn your state’s laws.</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685800" y="304800"/>
            <a:ext cx="7772400" cy="1066800"/>
          </a:xfrm>
          <a:noFill/>
          <a:ln/>
        </p:spPr>
        <p:txBody>
          <a:bodyPr lIns="92075" tIns="46038" rIns="92075" bIns="46038"/>
          <a:lstStyle/>
          <a:p>
            <a:r>
              <a:rPr lang="en-US"/>
              <a:t>Types of Abuse</a:t>
            </a:r>
          </a:p>
        </p:txBody>
      </p:sp>
      <p:sp>
        <p:nvSpPr>
          <p:cNvPr id="173059" name="Rectangle 3"/>
          <p:cNvSpPr>
            <a:spLocks noGrp="1" noChangeArrowheads="1"/>
          </p:cNvSpPr>
          <p:nvPr>
            <p:ph sz="quarter" idx="1"/>
          </p:nvPr>
        </p:nvSpPr>
        <p:spPr>
          <a:xfrm>
            <a:off x="685800" y="1828800"/>
            <a:ext cx="7772400" cy="4724400"/>
          </a:xfrm>
          <a:noFill/>
          <a:ln/>
        </p:spPr>
        <p:txBody>
          <a:bodyPr lIns="92075" tIns="46038" rIns="92075" bIns="46038">
            <a:normAutofit/>
          </a:bodyPr>
          <a:lstStyle/>
          <a:p>
            <a:r>
              <a:rPr lang="en-US" sz="4000" dirty="0"/>
              <a:t>Physical </a:t>
            </a:r>
            <a:r>
              <a:rPr lang="en-US" sz="4000" dirty="0" smtClean="0"/>
              <a:t>Abuse</a:t>
            </a:r>
          </a:p>
          <a:p>
            <a:r>
              <a:rPr lang="en-US" sz="4000" dirty="0" smtClean="0"/>
              <a:t>Financial </a:t>
            </a:r>
            <a:r>
              <a:rPr lang="en-US" sz="4000" dirty="0"/>
              <a:t>Abuse</a:t>
            </a:r>
          </a:p>
          <a:p>
            <a:r>
              <a:rPr lang="en-US" sz="4000" dirty="0"/>
              <a:t>Neglect</a:t>
            </a:r>
          </a:p>
          <a:p>
            <a:r>
              <a:rPr lang="en-US" sz="4000" dirty="0" smtClean="0"/>
              <a:t>Emotional Abuse </a:t>
            </a:r>
            <a:endParaRPr lang="en-US" sz="4000" dirty="0"/>
          </a:p>
          <a:p>
            <a:r>
              <a:rPr lang="en-US" sz="4000" dirty="0"/>
              <a:t>Sexual Abuse</a:t>
            </a:r>
          </a:p>
          <a:p>
            <a:r>
              <a:rPr lang="en-US" sz="4000" dirty="0"/>
              <a:t>Self-Neglect</a:t>
            </a:r>
          </a:p>
          <a:p>
            <a:pPr>
              <a:buFontTx/>
              <a:buNone/>
            </a:pP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7200"/>
  <p:tag name="ARTICULATE_PROJECT_CHECK" val="0"/>
  <p:tag name="ART_ENCODE_TYPE" val="0"/>
  <p:tag name="ART_ENCODE_INDEX" val="1"/>
  <p:tag name="ARTICULATE_AUDIO_TEMP" val="C:\DOCUME~1\mtwomey\LOCALS~1\Temp\articulate\presenter\ae\audio\20110720115618\"/>
  <p:tag name="ARTICULATE_PRESENTER_VERSION" val="6"/>
  <p:tag name="PUBLISH_TITLE" val="Elder Abuse Overview"/>
  <p:tag name="ARTICULATE_PUBLISH_PATH" val="C:\Documents and Settings\mtwomey\My Documents\My Articulate Projects"/>
  <p:tag name="ARTICULATE_LOGO" val="(None selected)"/>
  <p:tag name="ARTICULATE_PRESENTER" val="(None selected)"/>
  <p:tag name="ARTICULATE_PRESENTER_GUID" val="9869030842"/>
  <p:tag name="ARTICULATE_LMS" val="0"/>
  <p:tag name="ARTICULATE_TEMPLATE" val="Corporate Communications"/>
  <p:tag name="ARTICULATE_TEMPLATE_GUID" val="1a000000-6000-0000-b000-000000000001"/>
  <p:tag name="LMS_PUBLISH" val="No"/>
  <p:tag name="PRESENTER_PREVIEW_MODE" val="0"/>
  <p:tag name="PRESENTER_PREVIEW_START" val="1"/>
  <p:tag name="LAUNCHINNEWWINDOW" val="0"/>
  <p:tag name="LASTPUBLISHED" val="C:\Documents and Settings\mtwomey\My Documents\My Articulate Projects\Elder Abuse Overview\play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86b42d04-fdb3-4ca0-8891-1e83d4e99d20"/>
  <p:tag name="ARTICULATE_SLIDE_NAV" val="5"/>
</p:tagLst>
</file>

<file path=ppt/tags/tag1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n9aF4AMi_files\slide0001_image001.jpg"/>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sHeAR418_files\slide0001_image001.jpg"/>
</p:tagLst>
</file>

<file path=ppt/tags/tag1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ta3VIKD5_files\slide0001_image001.jpg"/>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72433f77-ead0-48ca-af12-5d81a44590c8"/>
  <p:tag name="ARTICULATE_SLIDE_NAV" val="6"/>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fed6d21e-fd76-4d8a-a5d2-c13dad985635"/>
  <p:tag name="ARTICULATE_SLIDE_NAV" val="7"/>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0c12b31b-db67-47b2-a9c6-7fdedec18ff0"/>
  <p:tag name="ARTICULATE_SLIDE_NAV" val="8"/>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62cd345b-4bd3-4d8e-abaf-36c790b10ab8"/>
  <p:tag name="ARTICULATE_SLIDE_NAV" val="9"/>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11juA0sY_files\slide0001_image001.jpg"/>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c9579585-ca4b-4b2e-ba41-ee4264519e43"/>
  <p:tag name="ARTICULATE_SLIDE_NAV" val="1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2ff2e2c8-ab91-499b-ad12-3c7773df7a2c"/>
  <p:tag name="ANNOTATION_COUNT" val="0"/>
  <p:tag name="AUDIO_ID" val="265"/>
  <p:tag name="ELAPSEDTIME" val="0.9"/>
  <p:tag name="ARTICULATE_SLIDE_NAV" val="1"/>
  <p:tag name="MASTERSHAPECOUNT" val="4"/>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esZl5QfY_files\slide0001_image001.jpg"/>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d0fdf5df-c46e-417c-8e57-0ad297284c83"/>
  <p:tag name="ARTICULATE_SLIDE_NAV" val="11"/>
</p:tagLst>
</file>

<file path=ppt/tags/tag2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mf552Dqt_files\slide0001_image001.jpg"/>
</p:tagLst>
</file>

<file path=ppt/tags/tag2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x7K5Lw9x_files\slide0001_image001.jpg"/>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gHK4xtS0_files\slide0001_image001.jpg"/>
</p:tagLst>
</file>

<file path=ppt/tags/tag2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7hTygsZ4_files\slide0001_image001.jpg"/>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d135c8df-de41-4745-bdab-3b16be5b39fe"/>
  <p:tag name="ARTICULATE_SLIDE_NAV" val="12"/>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qqYjzhHt_files\slide0001_image001.jpg"/>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346f063f-0c39-4e67-8633-f1c9acdbfbec"/>
  <p:tag name="ARTICULATE_SLIDE_NAV" val="13"/>
</p:tagLst>
</file>

<file path=ppt/tags/tag29.xml><?xml version="1.0" encoding="utf-8"?>
<p:tagLst xmlns:a="http://schemas.openxmlformats.org/drawingml/2006/main" xmlns:r="http://schemas.openxmlformats.org/officeDocument/2006/relationships" xmlns:p="http://schemas.openxmlformats.org/presentationml/2006/main">
  <p:tag name="ARTICULATE_SLIDE_GUID" val="5f285cc5-2f29-47e0-9ba1-90eb5298783e"/>
  <p:tag name="ARTICULATE_SLIDE_NAV" val="14"/>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jxQ2lkWW_files\slide0001_image001.jpg"/>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28d6d05a-dafd-4fcd-bb45-670ef8427ebf"/>
  <p:tag name="ARTICULATE_SLIDE_NAV" val="15"/>
</p:tagLst>
</file>

<file path=ppt/tags/tag31.xml><?xml version="1.0" encoding="utf-8"?>
<p:tagLst xmlns:a="http://schemas.openxmlformats.org/drawingml/2006/main" xmlns:r="http://schemas.openxmlformats.org/officeDocument/2006/relationships" xmlns:p="http://schemas.openxmlformats.org/presentationml/2006/main">
  <p:tag name="ARTICULATE_SLIDE_GUID" val="59fdcd11-9742-4f77-af6d-00e3055e13c6"/>
  <p:tag name="ARTICULATE_SLIDE_NAV" val="16"/>
</p:tagLst>
</file>

<file path=ppt/tags/tag32.xml><?xml version="1.0" encoding="utf-8"?>
<p:tagLst xmlns:a="http://schemas.openxmlformats.org/drawingml/2006/main" xmlns:r="http://schemas.openxmlformats.org/officeDocument/2006/relationships" xmlns:p="http://schemas.openxmlformats.org/presentationml/2006/main">
  <p:tag name="ARTICULATE_SLIDE_GUID" val="50e92347-9dec-4e7b-b026-03810083bc62"/>
  <p:tag name="ARTICULATE_SLIDE_NAV" val="17"/>
</p:tagLst>
</file>

<file path=ppt/tags/tag33.xml><?xml version="1.0" encoding="utf-8"?>
<p:tagLst xmlns:a="http://schemas.openxmlformats.org/drawingml/2006/main" xmlns:r="http://schemas.openxmlformats.org/officeDocument/2006/relationships" xmlns:p="http://schemas.openxmlformats.org/presentationml/2006/main">
  <p:tag name="ARTICULATE_SLIDE_GUID" val="575b6656-90b7-4cf4-aa2a-3e081cb24c79"/>
  <p:tag name="ARTICULATE_SLIDE_NAV" val="18"/>
</p:tagLst>
</file>

<file path=ppt/tags/tag3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pKB5iiFV_files\slide0001_image001.png"/>
</p:tagLst>
</file>

<file path=ppt/tags/tag3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EzdK3QsG_files\slide0001_image001.png"/>
</p:tagLst>
</file>

<file path=ppt/tags/tag36.xml><?xml version="1.0" encoding="utf-8"?>
<p:tagLst xmlns:a="http://schemas.openxmlformats.org/drawingml/2006/main" xmlns:r="http://schemas.openxmlformats.org/officeDocument/2006/relationships" xmlns:p="http://schemas.openxmlformats.org/presentationml/2006/main">
  <p:tag name="ARTICULATE_SLIDE_GUID" val="501607ff-0668-45b5-a346-8ed314a41e3f"/>
  <p:tag name="ARTICULATE_SLIDE_NAV" val="19"/>
</p:tagLst>
</file>

<file path=ppt/tags/tag37.xml><?xml version="1.0" encoding="utf-8"?>
<p:tagLst xmlns:a="http://schemas.openxmlformats.org/drawingml/2006/main" xmlns:r="http://schemas.openxmlformats.org/officeDocument/2006/relationships" xmlns:p="http://schemas.openxmlformats.org/presentationml/2006/main">
  <p:tag name="ARTICULATE_SLIDE_GUID" val="5dcce0d6-24f6-46b8-afc2-6f08f5d6e3f2"/>
  <p:tag name="ARTICULATE_SLIDE_NAV" val="20"/>
</p:tagLst>
</file>

<file path=ppt/tags/tag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501607ff-0668-45b5-a346-8ed314a41e3f"/>
  <p:tag name="ARTICULATE_SLIDE_NAV" val="19"/>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5dcce0d6-24f6-46b8-afc2-6f08f5d6e3f2"/>
  <p:tag name="ARTICULATE_SLIDE_NAV" val="20"/>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911c7d48-ef49-4131-af48-9a3e7fa61cc0"/>
  <p:tag name="ARTICULATE_SLIDE_NAV" val="3"/>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e1899371-0599-44ed-a8cb-841cccb7bd03"/>
  <p:tag name="ARTICULATE_SLIDE_NAV" val="4"/>
</p:tagLst>
</file>

<file path=ppt/tags/tag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mtwomey\LOCALS~1\Temp\articulate\presenter\imgtemp\UyqlAJ03_files\slide0001_image001.png"/>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1004</TotalTime>
  <Words>2155</Words>
  <Application>Microsoft Office PowerPoint</Application>
  <PresentationFormat>On-screen Show (4:3)</PresentationFormat>
  <Paragraphs>175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An Introduction to Elder Abuse  for Pharmacists</vt:lpstr>
      <vt:lpstr>Questions</vt:lpstr>
      <vt:lpstr>Questions continued</vt:lpstr>
      <vt:lpstr>Why Talk about Pharmacists and Elder Abuse?</vt:lpstr>
      <vt:lpstr>Aging Demographics in U.S.</vt:lpstr>
      <vt:lpstr>Slide 6</vt:lpstr>
      <vt:lpstr> Elder Abuse is…</vt:lpstr>
      <vt:lpstr>Who is covered by elder abuse laws?</vt:lpstr>
      <vt:lpstr>Types of Abuse</vt:lpstr>
      <vt:lpstr>Quick Quiz Question</vt:lpstr>
      <vt:lpstr>Elder Abuse Incidence</vt:lpstr>
      <vt:lpstr>Reports on the Rise</vt:lpstr>
      <vt:lpstr>Medication Abuse</vt:lpstr>
      <vt:lpstr>Overuse and Underuse</vt:lpstr>
      <vt:lpstr>Medication Abuse</vt:lpstr>
      <vt:lpstr>From Request for Renewal of California Pharmacist License</vt:lpstr>
      <vt:lpstr>You must report elder abuse</vt:lpstr>
      <vt:lpstr>How to Report Abuse</vt:lpstr>
      <vt:lpstr>Public Service Announcement</vt:lpstr>
      <vt:lpstr>Post-test questions</vt:lpstr>
      <vt:lpstr>Post-test questions continued</vt:lpstr>
    </vt:vector>
  </TitlesOfParts>
  <Company>HSIS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Aging Demographics in U.S.</dc:title>
  <dc:creator>Reviewer</dc:creator>
  <cp:lastModifiedBy>eachen</cp:lastModifiedBy>
  <cp:revision>115</cp:revision>
  <dcterms:created xsi:type="dcterms:W3CDTF">2010-12-16T21:44:46Z</dcterms:created>
  <dcterms:modified xsi:type="dcterms:W3CDTF">2011-09-06T19:02:03Z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CC3EE693-9CA3-4846-AF00-F53275F4682D</vt:lpwstr>
  </property>
  <property fmtid="{D5CDD505-2E9C-101B-9397-08002B2CF9AE}" pid="4" name="ArticulatePath">
    <vt:lpwstr>Elder Abuse Overview</vt:lpwstr>
  </property>
  <property fmtid="{D5CDD505-2E9C-101B-9397-08002B2CF9AE}" pid="5" name="ArticulateProjectFull">
    <vt:lpwstr>S:\ELDER ABUSE\CURRENT PROJECTS\Kaiser Pharmacy Education\for instructors kit\Elder Abuse Overview.ppta</vt:lpwstr>
  </property>
</Properties>
</file>