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3.xml" ContentType="application/vnd.openxmlformats-officedocument.presentationml.tags+xml"/>
  <Override PartName="/ppt/notesSlides/notesSlide43.xml" ContentType="application/vnd.openxmlformats-officedocument.presentationml.notesSlide+xml"/>
  <Override PartName="/ppt/tags/tag24.xml" ContentType="application/vnd.openxmlformats-officedocument.presentationml.tags+xml"/>
  <Override PartName="/ppt/notesSlides/notesSlide44.xml" ContentType="application/vnd.openxmlformats-officedocument.presentationml.notesSlide+xml"/>
  <Override PartName="/ppt/tags/tag25.xml" ContentType="application/vnd.openxmlformats-officedocument.presentationml.tags+xml"/>
  <Override PartName="/ppt/notesSlides/notesSlide45.xml" ContentType="application/vnd.openxmlformats-officedocument.presentationml.notesSlide+xml"/>
  <Override PartName="/ppt/tags/tag26.xml" ContentType="application/vnd.openxmlformats-officedocument.presentationml.tags+xml"/>
  <Override PartName="/ppt/notesSlides/notesSlide46.xml" ContentType="application/vnd.openxmlformats-officedocument.presentationml.notesSlide+xml"/>
  <Override PartName="/ppt/tags/tag27.xml" ContentType="application/vnd.openxmlformats-officedocument.presentationml.tags+xml"/>
  <Override PartName="/ppt/notesSlides/notesSlide47.xml" ContentType="application/vnd.openxmlformats-officedocument.presentationml.notesSlide+xml"/>
  <Override PartName="/ppt/tags/tag28.xml" ContentType="application/vnd.openxmlformats-officedocument.presentationml.tags+xml"/>
  <Override PartName="/ppt/notesSlides/notesSlide48.xml" ContentType="application/vnd.openxmlformats-officedocument.presentationml.notesSlide+xml"/>
  <Override PartName="/ppt/tags/tag29.xml" ContentType="application/vnd.openxmlformats-officedocument.presentationml.tags+xml"/>
  <Override PartName="/ppt/notesSlides/notesSlide49.xml" ContentType="application/vnd.openxmlformats-officedocument.presentationml.notesSlide+xml"/>
  <Override PartName="/ppt/tags/tag3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 id="2147483657" r:id="rId2"/>
    <p:sldMasterId id="2147483658" r:id="rId3"/>
    <p:sldMasterId id="2147483659" r:id="rId4"/>
    <p:sldMasterId id="2147484010" r:id="rId5"/>
  </p:sldMasterIdLst>
  <p:notesMasterIdLst>
    <p:notesMasterId r:id="rId69"/>
  </p:notesMasterIdLst>
  <p:sldIdLst>
    <p:sldId id="256" r:id="rId6"/>
    <p:sldId id="336" r:id="rId7"/>
    <p:sldId id="257" r:id="rId8"/>
    <p:sldId id="324" r:id="rId9"/>
    <p:sldId id="350" r:id="rId10"/>
    <p:sldId id="351" r:id="rId11"/>
    <p:sldId id="367" r:id="rId12"/>
    <p:sldId id="368" r:id="rId13"/>
    <p:sldId id="361" r:id="rId14"/>
    <p:sldId id="362" r:id="rId15"/>
    <p:sldId id="363" r:id="rId16"/>
    <p:sldId id="337" r:id="rId17"/>
    <p:sldId id="338" r:id="rId18"/>
    <p:sldId id="339" r:id="rId19"/>
    <p:sldId id="340" r:id="rId20"/>
    <p:sldId id="341" r:id="rId21"/>
    <p:sldId id="342" r:id="rId22"/>
    <p:sldId id="343" r:id="rId23"/>
    <p:sldId id="344" r:id="rId24"/>
    <p:sldId id="345" r:id="rId25"/>
    <p:sldId id="276" r:id="rId26"/>
    <p:sldId id="315" r:id="rId27"/>
    <p:sldId id="355" r:id="rId28"/>
    <p:sldId id="356" r:id="rId29"/>
    <p:sldId id="357" r:id="rId30"/>
    <p:sldId id="358" r:id="rId31"/>
    <p:sldId id="263" r:id="rId32"/>
    <p:sldId id="265" r:id="rId33"/>
    <p:sldId id="292" r:id="rId34"/>
    <p:sldId id="305" r:id="rId35"/>
    <p:sldId id="293" r:id="rId36"/>
    <p:sldId id="268" r:id="rId37"/>
    <p:sldId id="269" r:id="rId38"/>
    <p:sldId id="270" r:id="rId39"/>
    <p:sldId id="271" r:id="rId40"/>
    <p:sldId id="277" r:id="rId41"/>
    <p:sldId id="359" r:id="rId42"/>
    <p:sldId id="360" r:id="rId43"/>
    <p:sldId id="278" r:id="rId44"/>
    <p:sldId id="352" r:id="rId45"/>
    <p:sldId id="353" r:id="rId46"/>
    <p:sldId id="325" r:id="rId47"/>
    <p:sldId id="326" r:id="rId48"/>
    <p:sldId id="327" r:id="rId49"/>
    <p:sldId id="328" r:id="rId50"/>
    <p:sldId id="329" r:id="rId51"/>
    <p:sldId id="330" r:id="rId52"/>
    <p:sldId id="369" r:id="rId53"/>
    <p:sldId id="370" r:id="rId54"/>
    <p:sldId id="281" r:id="rId55"/>
    <p:sldId id="331" r:id="rId56"/>
    <p:sldId id="283" r:id="rId57"/>
    <p:sldId id="284" r:id="rId58"/>
    <p:sldId id="287" r:id="rId59"/>
    <p:sldId id="286" r:id="rId60"/>
    <p:sldId id="285" r:id="rId61"/>
    <p:sldId id="371" r:id="rId62"/>
    <p:sldId id="372" r:id="rId63"/>
    <p:sldId id="264" r:id="rId64"/>
    <p:sldId id="321" r:id="rId65"/>
    <p:sldId id="322" r:id="rId66"/>
    <p:sldId id="323" r:id="rId67"/>
    <p:sldId id="373" r:id="rId68"/>
  </p:sldIdLst>
  <p:sldSz cx="13004800" cy="9753600"/>
  <p:notesSz cx="6858000" cy="9144000"/>
  <p:custDataLst>
    <p:tags r:id="rId70"/>
  </p:custDataLst>
  <p:defaultTextStyle>
    <a:defPPr>
      <a:defRPr lang="en-US"/>
    </a:defPPr>
    <a:lvl1pPr algn="ctr" rtl="0" fontAlgn="base">
      <a:spcBef>
        <a:spcPct val="0"/>
      </a:spcBef>
      <a:spcAft>
        <a:spcPct val="0"/>
      </a:spcAft>
      <a:defRPr sz="3200" kern="1200">
        <a:solidFill>
          <a:srgbClr val="424D44"/>
        </a:solidFill>
        <a:latin typeface="Palatino" pitchFamily="18" charset="0"/>
        <a:ea typeface="+mn-ea"/>
        <a:cs typeface="+mn-cs"/>
        <a:sym typeface="Palatino" pitchFamily="18" charset="0"/>
      </a:defRPr>
    </a:lvl1pPr>
    <a:lvl2pPr marL="457200" algn="ctr" rtl="0" fontAlgn="base">
      <a:spcBef>
        <a:spcPct val="0"/>
      </a:spcBef>
      <a:spcAft>
        <a:spcPct val="0"/>
      </a:spcAft>
      <a:defRPr sz="3200" kern="1200">
        <a:solidFill>
          <a:srgbClr val="424D44"/>
        </a:solidFill>
        <a:latin typeface="Palatino" pitchFamily="18" charset="0"/>
        <a:ea typeface="+mn-ea"/>
        <a:cs typeface="+mn-cs"/>
        <a:sym typeface="Palatino" pitchFamily="18" charset="0"/>
      </a:defRPr>
    </a:lvl2pPr>
    <a:lvl3pPr marL="914400" algn="ctr" rtl="0" fontAlgn="base">
      <a:spcBef>
        <a:spcPct val="0"/>
      </a:spcBef>
      <a:spcAft>
        <a:spcPct val="0"/>
      </a:spcAft>
      <a:defRPr sz="3200" kern="1200">
        <a:solidFill>
          <a:srgbClr val="424D44"/>
        </a:solidFill>
        <a:latin typeface="Palatino" pitchFamily="18" charset="0"/>
        <a:ea typeface="+mn-ea"/>
        <a:cs typeface="+mn-cs"/>
        <a:sym typeface="Palatino" pitchFamily="18" charset="0"/>
      </a:defRPr>
    </a:lvl3pPr>
    <a:lvl4pPr marL="1371600" algn="ctr" rtl="0" fontAlgn="base">
      <a:spcBef>
        <a:spcPct val="0"/>
      </a:spcBef>
      <a:spcAft>
        <a:spcPct val="0"/>
      </a:spcAft>
      <a:defRPr sz="3200" kern="1200">
        <a:solidFill>
          <a:srgbClr val="424D44"/>
        </a:solidFill>
        <a:latin typeface="Palatino" pitchFamily="18" charset="0"/>
        <a:ea typeface="+mn-ea"/>
        <a:cs typeface="+mn-cs"/>
        <a:sym typeface="Palatino" pitchFamily="18" charset="0"/>
      </a:defRPr>
    </a:lvl4pPr>
    <a:lvl5pPr marL="1828800" algn="ctr" rtl="0" fontAlgn="base">
      <a:spcBef>
        <a:spcPct val="0"/>
      </a:spcBef>
      <a:spcAft>
        <a:spcPct val="0"/>
      </a:spcAft>
      <a:defRPr sz="3200" kern="1200">
        <a:solidFill>
          <a:srgbClr val="424D44"/>
        </a:solidFill>
        <a:latin typeface="Palatino" pitchFamily="18" charset="0"/>
        <a:ea typeface="+mn-ea"/>
        <a:cs typeface="+mn-cs"/>
        <a:sym typeface="Palatino" pitchFamily="18" charset="0"/>
      </a:defRPr>
    </a:lvl5pPr>
    <a:lvl6pPr marL="2286000" algn="l" defTabSz="914400" rtl="0" eaLnBrk="1" latinLnBrk="0" hangingPunct="1">
      <a:defRPr sz="3200" kern="1200">
        <a:solidFill>
          <a:srgbClr val="424D44"/>
        </a:solidFill>
        <a:latin typeface="Palatino" pitchFamily="18" charset="0"/>
        <a:ea typeface="+mn-ea"/>
        <a:cs typeface="+mn-cs"/>
        <a:sym typeface="Palatino" pitchFamily="18" charset="0"/>
      </a:defRPr>
    </a:lvl6pPr>
    <a:lvl7pPr marL="2743200" algn="l" defTabSz="914400" rtl="0" eaLnBrk="1" latinLnBrk="0" hangingPunct="1">
      <a:defRPr sz="3200" kern="1200">
        <a:solidFill>
          <a:srgbClr val="424D44"/>
        </a:solidFill>
        <a:latin typeface="Palatino" pitchFamily="18" charset="0"/>
        <a:ea typeface="+mn-ea"/>
        <a:cs typeface="+mn-cs"/>
        <a:sym typeface="Palatino" pitchFamily="18" charset="0"/>
      </a:defRPr>
    </a:lvl7pPr>
    <a:lvl8pPr marL="3200400" algn="l" defTabSz="914400" rtl="0" eaLnBrk="1" latinLnBrk="0" hangingPunct="1">
      <a:defRPr sz="3200" kern="1200">
        <a:solidFill>
          <a:srgbClr val="424D44"/>
        </a:solidFill>
        <a:latin typeface="Palatino" pitchFamily="18" charset="0"/>
        <a:ea typeface="+mn-ea"/>
        <a:cs typeface="+mn-cs"/>
        <a:sym typeface="Palatino" pitchFamily="18" charset="0"/>
      </a:defRPr>
    </a:lvl8pPr>
    <a:lvl9pPr marL="3657600" algn="l" defTabSz="914400" rtl="0" eaLnBrk="1" latinLnBrk="0" hangingPunct="1">
      <a:defRPr sz="3200" kern="1200">
        <a:solidFill>
          <a:srgbClr val="424D44"/>
        </a:solidFill>
        <a:latin typeface="Palatino" pitchFamily="18" charset="0"/>
        <a:ea typeface="+mn-ea"/>
        <a:cs typeface="+mn-cs"/>
        <a:sym typeface="Palatino"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52" autoAdjust="0"/>
    <p:restoredTop sz="66507" autoAdjust="0"/>
  </p:normalViewPr>
  <p:slideViewPr>
    <p:cSldViewPr>
      <p:cViewPr varScale="1">
        <p:scale>
          <a:sx n="51" d="100"/>
          <a:sy n="51" d="100"/>
        </p:scale>
        <p:origin x="-2346" y="-9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741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2891760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Palatino" pitchFamily="18" charset="0"/>
        <a:ea typeface="+mn-ea"/>
        <a:cs typeface="+mn-cs"/>
      </a:defRPr>
    </a:lvl1pPr>
    <a:lvl2pPr marL="457200" algn="l" rtl="0" eaLnBrk="0" fontAlgn="base" hangingPunct="0">
      <a:spcBef>
        <a:spcPct val="0"/>
      </a:spcBef>
      <a:spcAft>
        <a:spcPct val="0"/>
      </a:spcAft>
      <a:defRPr sz="1200" kern="1200">
        <a:solidFill>
          <a:schemeClr val="tx1"/>
        </a:solidFill>
        <a:latin typeface="Palatino" pitchFamily="18" charset="0"/>
        <a:ea typeface="+mn-ea"/>
        <a:cs typeface="+mn-cs"/>
      </a:defRPr>
    </a:lvl2pPr>
    <a:lvl3pPr marL="914400" algn="l" rtl="0" eaLnBrk="0" fontAlgn="base" hangingPunct="0">
      <a:spcBef>
        <a:spcPct val="0"/>
      </a:spcBef>
      <a:spcAft>
        <a:spcPct val="0"/>
      </a:spcAft>
      <a:defRPr sz="1200" kern="1200">
        <a:solidFill>
          <a:schemeClr val="tx1"/>
        </a:solidFill>
        <a:latin typeface="Palatino"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Palatino"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Palatino"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youtube.com/watch?v=nmb9vKsvNy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youtube.com/watch?v=ua0VhxRE3Nk"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youtube.com/watch?v=qlMbn6QzNb4"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aging.ca.gov/"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i="1" smtClean="0"/>
              <a:t>Note to Instructor:</a:t>
            </a:r>
          </a:p>
          <a:p>
            <a:r>
              <a:rPr lang="en-US" i="1" smtClean="0"/>
              <a:t>This slide-based lecture was designed for a one-hour workshop for third-year pharmacy students.  This presentation could also be used to train community pharmacists.</a:t>
            </a:r>
          </a:p>
          <a:p>
            <a:endParaRPr lang="en-US" i="1" smtClean="0"/>
          </a:p>
          <a:p>
            <a:endParaRPr lang="en-US" i="1" smtClean="0"/>
          </a:p>
          <a:p>
            <a:r>
              <a:rPr lang="en-US" i="1" smtClean="0"/>
              <a:t>Visit www.centeronelderabuse.org/Kaiser_Pharmacy.asp to download a copy</a:t>
            </a:r>
            <a:endParaRPr lang="en-US" smtClean="0"/>
          </a:p>
          <a:p>
            <a:endParaRPr lang="en-US" i="1" smtClean="0"/>
          </a:p>
          <a:p>
            <a:r>
              <a:rPr lang="en-US" i="1" smtClean="0"/>
              <a:t>This training module was created by the Center of Excellence on Elder Abuse &amp; Neglect at University of California, Irvine and University of Southern California, School of Pharmacy.  The project was funded by grants from Kaiser Permanente Southern California Region Community Benefit and UniHealth Foundation.  </a:t>
            </a:r>
            <a:endParaRPr lang="en-US" smtClean="0"/>
          </a:p>
          <a:p>
            <a:endParaRPr lang="en-US"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872E6AF9-38A7-41AE-B31A-FAEC0883066C}"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9EC99AF4-9EB5-48E2-9595-ABA12FA8F27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10D3BEA9-5A8A-407C-935E-23AFE7C65A26}" type="slidenum">
              <a:rPr lang="en-US"/>
              <a:pPr/>
              <a:t>13</a:t>
            </a:fld>
            <a:endParaRPr lang="en-US"/>
          </a:p>
        </p:txBody>
      </p:sp>
      <p:sp>
        <p:nvSpPr>
          <p:cNvPr id="86019" name="Rectangle 2"/>
          <p:cNvSpPr>
            <a:spLocks noGrp="1" noRot="1" noChangeAspect="1" noChangeArrowheads="1" noTextEdit="1"/>
          </p:cNvSpPr>
          <p:nvPr>
            <p:ph type="sldImg"/>
          </p:nvPr>
        </p:nvSpPr>
        <p:spPr>
          <a:xfrm>
            <a:off x="1146175" y="687388"/>
            <a:ext cx="4567238" cy="3425825"/>
          </a:xfrm>
          <a:ln cap="flat"/>
        </p:spPr>
      </p:sp>
      <p:sp>
        <p:nvSpPr>
          <p:cNvPr id="86020" name="Rectangle 3"/>
          <p:cNvSpPr>
            <a:spLocks noGrp="1" noChangeArrowheads="1"/>
          </p:cNvSpPr>
          <p:nvPr>
            <p:ph type="body" idx="1"/>
          </p:nvPr>
        </p:nvSpPr>
        <p:spPr>
          <a:xfrm>
            <a:off x="914400" y="4344988"/>
            <a:ext cx="5029200" cy="4113212"/>
          </a:xfrm>
          <a:noFill/>
          <a:ln/>
        </p:spPr>
        <p:txBody>
          <a:bodyPr lIns="92075" tIns="46038" rIns="92075" bIns="46038"/>
          <a:lstStyle/>
          <a:p>
            <a:pPr eaLnBrk="1" hangingPunct="1"/>
            <a:r>
              <a:rPr lang="en-US" smtClean="0"/>
              <a:t>Content - There are 7 types of reportable abuse in California</a:t>
            </a:r>
          </a:p>
          <a:p>
            <a:pPr eaLnBrk="1" hangingPunct="1"/>
            <a:r>
              <a:rPr lang="en-US" smtClean="0"/>
              <a:t>Note new additions based on new law SB 2199 - Self-Neglect, Abandonment, Abduction. </a:t>
            </a:r>
          </a:p>
          <a:p>
            <a:pPr eaLnBrk="1" hangingPunct="1"/>
            <a:r>
              <a:rPr lang="en-US" smtClean="0"/>
              <a:t>The 8th type of abuse, emotional/psychological abuse, is clinically recognized but not mandatory to report. Of course, it can still be reported even though it’s not covered by the mandated reporting laws.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387B3113-6FD2-4942-8FA4-FA67FE48108A}" type="slidenum">
              <a:rPr lang="en-US"/>
              <a:pPr/>
              <a:t>16</a:t>
            </a:fld>
            <a:endParaRPr lang="en-US"/>
          </a:p>
        </p:txBody>
      </p:sp>
      <p:sp>
        <p:nvSpPr>
          <p:cNvPr id="87043" name="Rectangle 2"/>
          <p:cNvSpPr>
            <a:spLocks noGrp="1" noRot="1" noChangeAspect="1" noChangeArrowheads="1" noTextEdit="1"/>
          </p:cNvSpPr>
          <p:nvPr>
            <p:ph type="sldImg"/>
          </p:nvPr>
        </p:nvSpPr>
        <p:spPr>
          <a:xfrm>
            <a:off x="1146175" y="687388"/>
            <a:ext cx="4567238" cy="3425825"/>
          </a:xfrm>
          <a:ln/>
        </p:spPr>
      </p:sp>
      <p:sp>
        <p:nvSpPr>
          <p:cNvPr id="87044" name="Rectangle 3"/>
          <p:cNvSpPr>
            <a:spLocks noGrp="1" noChangeArrowheads="1"/>
          </p:cNvSpPr>
          <p:nvPr>
            <p:ph type="body" idx="1"/>
          </p:nvPr>
        </p:nvSpPr>
        <p:spPr>
          <a:xfrm>
            <a:off x="914400" y="4344988"/>
            <a:ext cx="5029200" cy="4113212"/>
          </a:xfrm>
          <a:noFill/>
          <a:ln/>
        </p:spPr>
        <p:txBody>
          <a:bodyPr/>
          <a:lstStyle/>
          <a:p>
            <a:pPr eaLnBrk="1" hangingPunct="1"/>
            <a:r>
              <a:rPr lang="en-US" smtClean="0"/>
              <a:t>This finding is very important in understanding just how large the problem of elder abuse is. There are likely many victims of abuse being seen in clinics and ER’s without having it recognized.</a:t>
            </a:r>
          </a:p>
          <a:p>
            <a:pPr eaLnBrk="1" hangingPunct="1"/>
            <a:endParaRPr lang="en-US" smtClean="0"/>
          </a:p>
          <a:p>
            <a:r>
              <a:rPr lang="en-US" i="1" smtClean="0"/>
              <a:t>The National Elder Abuse Incidence Study </a:t>
            </a:r>
            <a:r>
              <a:rPr lang="en-US" smtClean="0"/>
              <a:t>, 1998, The National Center on Elder Abuse at The American Public Human Services Association* in Collaboration with Westat, Inc. </a:t>
            </a:r>
            <a:endParaRPr lang="en-US"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E7244425-FB55-4071-99FC-DBB1F296A321}" type="slidenum">
              <a:rPr lang="en-US"/>
              <a:pPr/>
              <a:t>17</a:t>
            </a:fld>
            <a:endParaRPr lang="en-US"/>
          </a:p>
        </p:txBody>
      </p:sp>
      <p:sp>
        <p:nvSpPr>
          <p:cNvPr id="88067" name="Rectangle 2"/>
          <p:cNvSpPr>
            <a:spLocks noGrp="1" noRot="1" noChangeAspect="1" noChangeArrowheads="1" noTextEdit="1"/>
          </p:cNvSpPr>
          <p:nvPr>
            <p:ph type="sldImg"/>
          </p:nvPr>
        </p:nvSpPr>
        <p:spPr>
          <a:xfrm>
            <a:off x="1146175" y="687388"/>
            <a:ext cx="4567238" cy="3425825"/>
          </a:xfrm>
          <a:ln/>
        </p:spPr>
      </p:sp>
      <p:sp>
        <p:nvSpPr>
          <p:cNvPr id="79876" name="Rectangle 3"/>
          <p:cNvSpPr>
            <a:spLocks noGrp="1" noChangeArrowheads="1"/>
          </p:cNvSpPr>
          <p:nvPr>
            <p:ph type="body" idx="1"/>
          </p:nvPr>
        </p:nvSpPr>
        <p:spPr>
          <a:xfrm>
            <a:off x="914400" y="4344988"/>
            <a:ext cx="5029200" cy="4113212"/>
          </a:xfrm>
          <a:ln/>
        </p:spPr>
        <p:txBody>
          <a:bodyPr/>
          <a:lstStyle/>
          <a:p>
            <a:pPr eaLnBrk="1" fontAlgn="auto" hangingPunct="1">
              <a:spcBef>
                <a:spcPts val="0"/>
              </a:spcBef>
              <a:spcAft>
                <a:spcPts val="0"/>
              </a:spcAft>
              <a:defRPr/>
            </a:pPr>
            <a:r>
              <a:rPr lang="en-US" dirty="0" smtClean="0">
                <a:solidFill>
                  <a:schemeClr val="tx1">
                    <a:lumMod val="65000"/>
                    <a:lumOff val="35000"/>
                  </a:schemeClr>
                </a:solidFill>
              </a:rPr>
              <a:t>Bonnie &amp; Wallace, </a:t>
            </a:r>
            <a:r>
              <a:rPr lang="en-US" dirty="0" err="1" smtClean="0">
                <a:solidFill>
                  <a:schemeClr val="tx1">
                    <a:lumMod val="65000"/>
                    <a:lumOff val="35000"/>
                  </a:schemeClr>
                </a:solidFill>
              </a:rPr>
              <a:t>Eds</a:t>
            </a:r>
            <a:r>
              <a:rPr lang="en-US" dirty="0" smtClean="0">
                <a:solidFill>
                  <a:schemeClr val="tx1">
                    <a:lumMod val="65000"/>
                    <a:lumOff val="35000"/>
                  </a:schemeClr>
                </a:solidFill>
              </a:rPr>
              <a:t>, </a:t>
            </a:r>
            <a:r>
              <a:rPr lang="en-US" i="1" dirty="0" smtClean="0">
                <a:solidFill>
                  <a:schemeClr val="tx1">
                    <a:lumMod val="65000"/>
                    <a:lumOff val="35000"/>
                  </a:schemeClr>
                </a:solidFill>
              </a:rPr>
              <a:t>ELDER MISTREATMENT: Abuse, Neglect, and Exploitation in an Aging America, </a:t>
            </a:r>
            <a:r>
              <a:rPr lang="en-US" dirty="0" smtClean="0">
                <a:solidFill>
                  <a:schemeClr val="tx1">
                    <a:lumMod val="65000"/>
                    <a:lumOff val="35000"/>
                  </a:schemeClr>
                </a:solidFill>
              </a:rPr>
              <a:t>National Research Council Panel to Review Risk and Prevalence of Elder Abuse and Neglect, (2003), Preface.  </a:t>
            </a:r>
          </a:p>
          <a:p>
            <a:pPr eaLnBrk="1" fontAlgn="auto" hangingPunct="1">
              <a:spcBef>
                <a:spcPts val="0"/>
              </a:spcBef>
              <a:spcAft>
                <a:spcPts val="0"/>
              </a:spcAft>
              <a:defRPr/>
            </a:pPr>
            <a:endParaRPr lang="en-US" dirty="0" smtClean="0">
              <a:solidFill>
                <a:schemeClr val="tx1">
                  <a:lumMod val="65000"/>
                  <a:lumOff val="35000"/>
                </a:schemeClr>
              </a:solidFill>
            </a:endParaRPr>
          </a:p>
          <a:p>
            <a:pPr eaLnBrk="1" fontAlgn="auto" hangingPunct="1">
              <a:spcBef>
                <a:spcPts val="0"/>
              </a:spcBef>
              <a:spcAft>
                <a:spcPts val="0"/>
              </a:spcAft>
              <a:defRPr/>
            </a:pPr>
            <a:r>
              <a:rPr lang="en-US" dirty="0" smtClean="0">
                <a:solidFill>
                  <a:schemeClr val="tx1">
                    <a:lumMod val="65000"/>
                    <a:lumOff val="35000"/>
                  </a:schemeClr>
                </a:solidFill>
              </a:rPr>
              <a:t>M. </a:t>
            </a:r>
            <a:r>
              <a:rPr lang="en-US" dirty="0" err="1" smtClean="0">
                <a:solidFill>
                  <a:schemeClr val="tx1">
                    <a:lumMod val="65000"/>
                    <a:lumOff val="35000"/>
                  </a:schemeClr>
                </a:solidFill>
              </a:rPr>
              <a:t>Lachs</a:t>
            </a:r>
            <a:r>
              <a:rPr lang="en-US" dirty="0" smtClean="0">
                <a:solidFill>
                  <a:schemeClr val="tx1">
                    <a:lumMod val="65000"/>
                    <a:lumOff val="35000"/>
                  </a:schemeClr>
                </a:solidFill>
              </a:rPr>
              <a:t> &amp; K. </a:t>
            </a:r>
            <a:r>
              <a:rPr lang="en-US" dirty="0" err="1" smtClean="0">
                <a:solidFill>
                  <a:schemeClr val="tx1">
                    <a:lumMod val="65000"/>
                    <a:lumOff val="35000"/>
                  </a:schemeClr>
                </a:solidFill>
              </a:rPr>
              <a:t>Pillemer</a:t>
            </a:r>
            <a:r>
              <a:rPr lang="en-US" dirty="0" smtClean="0">
                <a:solidFill>
                  <a:schemeClr val="tx1">
                    <a:lumMod val="65000"/>
                    <a:lumOff val="35000"/>
                  </a:schemeClr>
                </a:solidFill>
              </a:rPr>
              <a:t>, Elder abuse, </a:t>
            </a:r>
            <a:r>
              <a:rPr lang="en-US" i="1" dirty="0" smtClean="0">
                <a:solidFill>
                  <a:schemeClr val="tx1">
                    <a:lumMod val="65000"/>
                    <a:lumOff val="35000"/>
                  </a:schemeClr>
                </a:solidFill>
              </a:rPr>
              <a:t>Lancet</a:t>
            </a:r>
            <a:r>
              <a:rPr lang="en-US" dirty="0" smtClean="0">
                <a:solidFill>
                  <a:schemeClr val="tx1">
                    <a:lumMod val="65000"/>
                    <a:lumOff val="35000"/>
                  </a:schemeClr>
                </a:solidFill>
              </a:rPr>
              <a:t>, </a:t>
            </a:r>
            <a:r>
              <a:rPr lang="en-US" i="1" dirty="0" smtClean="0">
                <a:solidFill>
                  <a:schemeClr val="tx1">
                    <a:lumMod val="65000"/>
                    <a:lumOff val="35000"/>
                  </a:schemeClr>
                </a:solidFill>
              </a:rPr>
              <a:t>364 </a:t>
            </a:r>
            <a:r>
              <a:rPr lang="en-US" dirty="0" smtClean="0">
                <a:solidFill>
                  <a:schemeClr val="tx1">
                    <a:lumMod val="65000"/>
                    <a:lumOff val="35000"/>
                  </a:schemeClr>
                </a:solidFill>
              </a:rPr>
              <a:t>(2004), 1192-1263.</a:t>
            </a:r>
          </a:p>
          <a:p>
            <a:pPr eaLnBrk="1" fontAlgn="auto" hangingPunct="1">
              <a:spcBef>
                <a:spcPts val="0"/>
              </a:spcBef>
              <a:spcAft>
                <a:spcPts val="0"/>
              </a:spcAft>
              <a:defRPr/>
            </a:pPr>
            <a:endParaRPr lang="en-US" dirty="0" smtClean="0">
              <a:solidFill>
                <a:schemeClr val="tx1">
                  <a:lumMod val="65000"/>
                  <a:lumOff val="35000"/>
                </a:schemeClr>
              </a:solidFill>
            </a:endParaRPr>
          </a:p>
          <a:p>
            <a:pPr eaLnBrk="1" fontAlgn="auto" hangingPunct="1">
              <a:spcBef>
                <a:spcPts val="0"/>
              </a:spcBef>
              <a:spcAft>
                <a:spcPts val="0"/>
              </a:spcAft>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r>
              <a:rPr lang="en-US" smtClean="0"/>
              <a:t>The overall aim of this project was to conduct a national epidemiological study to determine prevalence and risk factors for elder mistreatment in community residing older adults</a:t>
            </a:r>
          </a:p>
          <a:p>
            <a:pPr eaLnBrk="1" hangingPunct="1"/>
            <a:endParaRPr lang="en-US" smtClean="0"/>
          </a:p>
          <a:p>
            <a:pPr eaLnBrk="1" hangingPunct="1"/>
            <a:r>
              <a:rPr lang="en-US" smtClean="0"/>
              <a:t>Past-year prevalence were as follows:</a:t>
            </a:r>
          </a:p>
          <a:p>
            <a:pPr lvl="1" eaLnBrk="1" hangingPunct="1"/>
            <a:r>
              <a:rPr lang="en-US" smtClean="0"/>
              <a:t>emotional mistreatment: 4.6%</a:t>
            </a:r>
          </a:p>
          <a:p>
            <a:pPr lvl="1" eaLnBrk="1" hangingPunct="1"/>
            <a:r>
              <a:rPr lang="en-US" smtClean="0"/>
              <a:t>physical mistreatment: 1.6%</a:t>
            </a:r>
          </a:p>
          <a:p>
            <a:pPr lvl="1" eaLnBrk="1" hangingPunct="1"/>
            <a:r>
              <a:rPr lang="en-US" smtClean="0"/>
              <a:t>sexual mistreatment: 0.6%</a:t>
            </a:r>
          </a:p>
          <a:p>
            <a:pPr lvl="1" eaLnBrk="1" hangingPunct="1"/>
            <a:r>
              <a:rPr lang="en-US" smtClean="0"/>
              <a:t>current potential neglect: 5.1%</a:t>
            </a:r>
          </a:p>
          <a:p>
            <a:pPr lvl="1" eaLnBrk="1" hangingPunct="1"/>
            <a:r>
              <a:rPr lang="en-US" smtClean="0"/>
              <a:t>current financial exploitation by family: 5.2%</a:t>
            </a:r>
          </a:p>
          <a:p>
            <a:pPr eaLnBrk="1" hangingPunct="1"/>
            <a:r>
              <a:rPr lang="en-US" smtClean="0"/>
              <a:t>Lifetime financial exploitation by a stranger was also obtained: 6.5%.</a:t>
            </a:r>
          </a:p>
          <a:p>
            <a:pPr eaLnBrk="1" hangingPunct="1"/>
            <a:endParaRPr lang="en-US" smtClean="0"/>
          </a:p>
          <a:p>
            <a:pPr eaLnBrk="1" hangingPunct="1"/>
            <a:r>
              <a:rPr lang="en-US" smtClean="0"/>
              <a:t>Note that they excluded from this study older adults over 85 years and those with dementia—which are also the groups MOST AT RISK (according to other studies).</a:t>
            </a:r>
          </a:p>
          <a:p>
            <a:pPr eaLnBrk="1" hangingPunct="1"/>
            <a:endParaRPr lang="en-US" smtClean="0"/>
          </a:p>
          <a:p>
            <a:pPr eaLnBrk="1" hangingPunct="1"/>
            <a:r>
              <a:rPr lang="en-US" i="1" smtClean="0"/>
              <a:t> </a:t>
            </a:r>
            <a:r>
              <a:rPr lang="en-US" smtClean="0"/>
              <a:t>NATIONAL INSTITUTE OF JUSTICE, </a:t>
            </a:r>
            <a:r>
              <a:rPr lang="en-US" i="1" smtClean="0"/>
              <a:t>Ron Acierno Ph.D.; Melba Hernandez-Tejada M.S.; Wendy Muzzy B.S.; Kenneth Steve M.S. </a:t>
            </a:r>
          </a:p>
        </p:txBody>
      </p:sp>
      <p:sp>
        <p:nvSpPr>
          <p:cNvPr id="8909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A9D5832F-45D3-46AD-B34F-A768082DA334}"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FCCF5B55-62A3-4E5C-86E7-43101256EAC2}" type="slidenum">
              <a:rPr lang="en-US"/>
              <a:pPr/>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solidFill>
            <a:srgbClr val="FFFFFF"/>
          </a:solidFill>
          <a:ln/>
        </p:spPr>
      </p:sp>
      <p:sp>
        <p:nvSpPr>
          <p:cNvPr id="91139" name="Rectangle 2"/>
          <p:cNvSpPr>
            <a:spLocks noGrp="1" noChangeArrowheads="1"/>
          </p:cNvSpPr>
          <p:nvPr>
            <p:ph type="body" idx="1"/>
          </p:nvPr>
        </p:nvSpPr>
        <p:spPr>
          <a:noFill/>
          <a:ln/>
        </p:spPr>
        <p:txBody>
          <a:bodyPr/>
          <a:lstStyle/>
          <a:p>
            <a:pPr eaLnBrk="1" hangingPunct="1"/>
            <a:r>
              <a:rPr lang="en-US" smtClean="0">
                <a:latin typeface="Century Gothic" pitchFamily="34" charset="0"/>
                <a:sym typeface="Century Gothic" pitchFamily="34" charset="0"/>
              </a:rPr>
              <a:t>Why is elder abuse happening?</a:t>
            </a:r>
          </a:p>
          <a:p>
            <a:pPr eaLnBrk="1" hangingPunct="1">
              <a:buFontTx/>
              <a:buChar char="•"/>
            </a:pPr>
            <a:r>
              <a:rPr lang="en-US" smtClean="0">
                <a:latin typeface="Century Gothic" pitchFamily="34" charset="0"/>
                <a:sym typeface="Century Gothic" pitchFamily="34" charset="0"/>
              </a:rPr>
              <a:t>   Greed – love of money is the root of all evil</a:t>
            </a:r>
          </a:p>
          <a:p>
            <a:pPr eaLnBrk="1" hangingPunct="1">
              <a:buFontTx/>
              <a:buChar char="•"/>
            </a:pPr>
            <a:r>
              <a:rPr lang="en-US" smtClean="0">
                <a:latin typeface="Century Gothic" pitchFamily="34" charset="0"/>
                <a:sym typeface="Century Gothic" pitchFamily="34" charset="0"/>
              </a:rPr>
              <a:t>   Ageism—”She’s old anyway and doesn’t matter that much.” “I won’t worry about her since won’t be around that much longer.”</a:t>
            </a:r>
          </a:p>
          <a:p>
            <a:pPr eaLnBrk="1" hangingPunct="1">
              <a:buFontTx/>
              <a:buChar char="•"/>
            </a:pPr>
            <a:r>
              <a:rPr lang="en-US" smtClean="0">
                <a:latin typeface="Century Gothic" pitchFamily="34" charset="0"/>
                <a:sym typeface="Century Gothic" pitchFamily="34" charset="0"/>
              </a:rPr>
              <a:t>   Payback for past treatment – “she was a terrible mother, so now it is my turn to be terrible to her”</a:t>
            </a:r>
          </a:p>
          <a:p>
            <a:pPr eaLnBrk="1" hangingPunct="1">
              <a:buFontTx/>
              <a:buChar char="•"/>
            </a:pPr>
            <a:r>
              <a:rPr lang="en-US" smtClean="0">
                <a:latin typeface="Century Gothic" pitchFamily="34" charset="0"/>
                <a:sym typeface="Century Gothic" pitchFamily="34" charset="0"/>
              </a:rPr>
              <a:t>   Entitlement – “It’s going to be my money anyway; I’ll get it now rather than later”</a:t>
            </a:r>
          </a:p>
          <a:p>
            <a:pPr eaLnBrk="1" hangingPunct="1">
              <a:buFontTx/>
              <a:buChar char="•"/>
            </a:pPr>
            <a:r>
              <a:rPr lang="en-US" smtClean="0">
                <a:latin typeface="Century Gothic" pitchFamily="34" charset="0"/>
                <a:sym typeface="Century Gothic" pitchFamily="34" charset="0"/>
              </a:rPr>
              <a:t>   Power and control--domestic violence model </a:t>
            </a:r>
          </a:p>
          <a:p>
            <a:pPr eaLnBrk="1" hangingPunct="1">
              <a:buFontTx/>
              <a:buChar char="•"/>
            </a:pPr>
            <a:r>
              <a:rPr lang="en-US" smtClean="0">
                <a:latin typeface="Century Gothic" pitchFamily="34" charset="0"/>
                <a:sym typeface="Century Gothic" pitchFamily="34" charset="0"/>
              </a:rPr>
              <a:t>   Resentment—studies of caregivers found that those who felt burden and resentment were likelier to engage in abusive behaviors</a:t>
            </a:r>
          </a:p>
          <a:p>
            <a:pPr eaLnBrk="1" hangingPunct="1">
              <a:buFontTx/>
              <a:buChar char="•"/>
            </a:pPr>
            <a:r>
              <a:rPr lang="en-US" smtClean="0">
                <a:latin typeface="Century Gothic" pitchFamily="34" charset="0"/>
                <a:sym typeface="Century Gothic" pitchFamily="34" charset="0"/>
              </a:rPr>
              <a:t>   Ignorance about care needs, care provision, resources</a:t>
            </a:r>
          </a:p>
          <a:p>
            <a:pPr eaLnBrk="1" hangingPunct="1">
              <a:buFontTx/>
              <a:buChar char="•"/>
            </a:pPr>
            <a:r>
              <a:rPr lang="en-US" smtClean="0">
                <a:latin typeface="Century Gothic" pitchFamily="34" charset="0"/>
                <a:sym typeface="Century Gothic" pitchFamily="34" charset="0"/>
              </a:rPr>
              <a:t>   Mental illness--caregiver w. untreated schizophrenia, addictions </a:t>
            </a:r>
          </a:p>
          <a:p>
            <a:pPr eaLnBrk="1" hangingPunct="1">
              <a:buFontTx/>
              <a:buChar char="•"/>
            </a:pPr>
            <a:r>
              <a:rPr lang="en-US" smtClean="0">
                <a:latin typeface="Century Gothic" pitchFamily="34" charset="0"/>
                <a:sym typeface="Century Gothic" pitchFamily="34" charset="0"/>
              </a:rPr>
              <a:t>   Stress– Caregiver stress is a very real phenomenon, but many caregivers handle stress without resorting to abusive tactics.  We can’t say simply that caregiver stress causes abuse. </a:t>
            </a:r>
          </a:p>
          <a:p>
            <a:pPr eaLnBrk="1" hangingPunct="1"/>
            <a:r>
              <a:rPr lang="en-US" smtClean="0">
                <a:latin typeface="Century Gothic" pitchFamily="34" charset="0"/>
                <a:sym typeface="Century Gothic" pitchFamily="34" charset="0"/>
              </a:rPr>
              <a:t>   </a:t>
            </a:r>
          </a:p>
          <a:p>
            <a:pPr eaLnBrk="1" hangingPunct="1"/>
            <a:endParaRPr lang="en-US" sz="2200" smtClean="0">
              <a:latin typeface="Lucida Grande" charset="0"/>
              <a:sym typeface="Lucida Gran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t>Caregivers can be very stressed by their responsibilities, but this does NOT grant them permission to behave in an abusive manner.</a:t>
            </a:r>
          </a:p>
          <a:p>
            <a:endParaRPr lang="en-US" smtClean="0"/>
          </a:p>
          <a:p>
            <a:r>
              <a:rPr lang="en-US" smtClean="0"/>
              <a:t>This is why we need mandatory reporters:  so that people are held accountable for their actions.  Once abuse or neglect is identified, then it can be reported and stopped.  Once the need is made clear, service providers can help the elder or dependent adult, and his or her family.</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dirty="0" smtClean="0">
                <a:latin typeface="Arial" charset="0"/>
                <a:cs typeface="Arial" charset="0"/>
              </a:rPr>
              <a:t>Majority of abusers are family members:</a:t>
            </a:r>
          </a:p>
          <a:p>
            <a:pPr lvl="1" eaLnBrk="1" hangingPunct="1">
              <a:defRPr/>
            </a:pPr>
            <a:r>
              <a:rPr lang="en-US" sz="4600" dirty="0" smtClean="0">
                <a:latin typeface="Arial" charset="0"/>
                <a:cs typeface="Arial" charset="0"/>
              </a:rPr>
              <a:t>Nearly 50% are adult offspring</a:t>
            </a:r>
          </a:p>
          <a:p>
            <a:pPr lvl="1" eaLnBrk="1" hangingPunct="1">
              <a:defRPr/>
            </a:pPr>
            <a:r>
              <a:rPr lang="en-US" sz="4600" dirty="0" smtClean="0">
                <a:latin typeface="Arial" charset="0"/>
                <a:cs typeface="Arial" charset="0"/>
              </a:rPr>
              <a:t>About 20% are spouses/partners</a:t>
            </a:r>
          </a:p>
          <a:p>
            <a:pPr eaLnBrk="1" hangingPunct="1">
              <a:defRPr/>
            </a:pPr>
            <a:r>
              <a:rPr lang="en-US" dirty="0" smtClean="0">
                <a:latin typeface="Arial" charset="0"/>
                <a:cs typeface="Arial" charset="0"/>
              </a:rPr>
              <a:t>In general:</a:t>
            </a:r>
          </a:p>
          <a:p>
            <a:pPr lvl="1" eaLnBrk="1" hangingPunct="1">
              <a:defRPr/>
            </a:pPr>
            <a:r>
              <a:rPr lang="en-US" sz="4600" dirty="0" smtClean="0">
                <a:latin typeface="Arial" charset="0"/>
                <a:cs typeface="Arial" charset="0"/>
              </a:rPr>
              <a:t>52% are men</a:t>
            </a:r>
          </a:p>
          <a:p>
            <a:pPr lvl="1" eaLnBrk="1" hangingPunct="1">
              <a:defRPr/>
            </a:pPr>
            <a:r>
              <a:rPr lang="en-US" sz="4600" dirty="0" smtClean="0">
                <a:latin typeface="Arial" charset="0"/>
                <a:cs typeface="Arial" charset="0"/>
              </a:rPr>
              <a:t>48% are women</a:t>
            </a:r>
          </a:p>
          <a:p>
            <a:pPr lvl="1" eaLnBrk="1" hangingPunct="1">
              <a:defRPr/>
            </a:pPr>
            <a:r>
              <a:rPr lang="en-US" sz="4600" dirty="0" smtClean="0">
                <a:latin typeface="Arial" charset="0"/>
                <a:cs typeface="Arial" charset="0"/>
              </a:rPr>
              <a:t>30% are themselves over 60</a:t>
            </a:r>
          </a:p>
          <a:p>
            <a:pPr>
              <a:defRPr/>
            </a:pPr>
            <a:endParaRPr lang="en-US" i="1" dirty="0" smtClean="0"/>
          </a:p>
          <a:p>
            <a:pPr>
              <a:defRPr/>
            </a:pPr>
            <a:r>
              <a:rPr lang="en-US" i="1" dirty="0" smtClean="0"/>
              <a:t>The National Elder Abuse Incidence Study </a:t>
            </a:r>
            <a:r>
              <a:rPr lang="en-US" dirty="0" smtClean="0"/>
              <a:t>, 1998, The National Center on Elder Abuse at The American Public Human Services Association* in Collaboration with </a:t>
            </a:r>
            <a:r>
              <a:rPr lang="en-US" dirty="0" err="1" smtClean="0"/>
              <a:t>Westat</a:t>
            </a:r>
            <a:r>
              <a:rPr lang="en-US" dirty="0" smtClean="0"/>
              <a:t>, Inc. </a:t>
            </a:r>
            <a:endParaRPr lang="en-US"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233F6443-AF39-4FE1-A6A3-3464838FBB20}" type="slidenum">
              <a:rPr lang="en-US"/>
              <a:pPr/>
              <a:t>24</a:t>
            </a:fld>
            <a:endParaRPr lang="en-US"/>
          </a:p>
        </p:txBody>
      </p:sp>
      <p:sp>
        <p:nvSpPr>
          <p:cNvPr id="942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8AD283-9E7A-4906-AC77-2AB2ACD98621}" type="slidenum">
              <a:rPr lang="en-US" sz="1200">
                <a:cs typeface="Arial" charset="0"/>
              </a:rPr>
              <a:pPr algn="r"/>
              <a:t>24</a:t>
            </a:fld>
            <a:endParaRPr lang="en-US" sz="1200">
              <a:cs typeface="Arial"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CF166CDE-D668-427A-A9E4-3962876AC5A6}" type="slidenum">
              <a:rPr lang="en-US"/>
              <a:pPr/>
              <a:t>26</a:t>
            </a:fld>
            <a:endParaRPr lang="en-US"/>
          </a:p>
        </p:txBody>
      </p:sp>
      <p:sp>
        <p:nvSpPr>
          <p:cNvPr id="9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2EE2D7-BE23-41E8-98F0-2BDD09E23E73}" type="slidenum">
              <a:rPr lang="en-US" sz="1200">
                <a:cs typeface="Arial" charset="0"/>
              </a:rPr>
              <a:pPr algn="r"/>
              <a:t>26</a:t>
            </a:fld>
            <a:endParaRPr lang="en-US" sz="1200">
              <a:cs typeface="Arial"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t>The types of reportable abuse are:</a:t>
            </a:r>
          </a:p>
          <a:p>
            <a:pPr eaLnBrk="1" hangingPunct="1">
              <a:buFontTx/>
              <a:buBlip>
                <a:blip r:embed="rId3"/>
              </a:buBlip>
            </a:pPr>
            <a:r>
              <a:rPr lang="en-US" smtClean="0"/>
              <a:t>Physical</a:t>
            </a:r>
          </a:p>
          <a:p>
            <a:pPr eaLnBrk="1" hangingPunct="1">
              <a:buFontTx/>
              <a:buBlip>
                <a:blip r:embed="rId3"/>
              </a:buBlip>
            </a:pPr>
            <a:r>
              <a:rPr lang="en-US" smtClean="0"/>
              <a:t>Financial</a:t>
            </a:r>
          </a:p>
          <a:p>
            <a:pPr eaLnBrk="1" hangingPunct="1">
              <a:buFontTx/>
              <a:buBlip>
                <a:blip r:embed="rId3"/>
              </a:buBlip>
            </a:pPr>
            <a:r>
              <a:rPr lang="en-US" smtClean="0"/>
              <a:t>Abduction</a:t>
            </a:r>
          </a:p>
          <a:p>
            <a:pPr eaLnBrk="1" hangingPunct="1">
              <a:buFontTx/>
              <a:buBlip>
                <a:blip r:embed="rId3"/>
              </a:buBlip>
            </a:pPr>
            <a:r>
              <a:rPr lang="en-US" smtClean="0"/>
              <a:t>Abandonment</a:t>
            </a:r>
          </a:p>
          <a:p>
            <a:pPr eaLnBrk="1" hangingPunct="1">
              <a:buFontTx/>
              <a:buBlip>
                <a:blip r:embed="rId3"/>
              </a:buBlip>
            </a:pPr>
            <a:r>
              <a:rPr lang="en-US" smtClean="0"/>
              <a:t>Isolation</a:t>
            </a:r>
          </a:p>
          <a:p>
            <a:pPr eaLnBrk="1" hangingPunct="1">
              <a:buFontTx/>
              <a:buBlip>
                <a:blip r:embed="rId3"/>
              </a:buBlip>
            </a:pPr>
            <a:r>
              <a:rPr lang="en-US" smtClean="0"/>
              <a:t>Mental Suffering</a:t>
            </a:r>
          </a:p>
          <a:p>
            <a:pPr eaLnBrk="1" hangingPunct="1">
              <a:buFontTx/>
              <a:buBlip>
                <a:blip r:embed="rId3"/>
              </a:buBlip>
            </a:pPr>
            <a:r>
              <a:rPr lang="en-US" smtClean="0"/>
              <a:t>Neglect/Self-Neglect </a:t>
            </a:r>
          </a:p>
          <a:p>
            <a:pPr eaLnBrk="1" hangingPunct="1">
              <a:buFontTx/>
              <a:buBlip>
                <a:blip r:embed="rId3"/>
              </a:buBlip>
            </a:pPr>
            <a:endParaRPr lang="en-US" smtClean="0"/>
          </a:p>
          <a:p>
            <a:pPr eaLnBrk="1" hangingPunct="1"/>
            <a:r>
              <a:rPr lang="en-US" smtClean="0"/>
              <a:t>In the next few slides we will talk about definitions and examples of these different types.</a:t>
            </a:r>
          </a:p>
          <a:p>
            <a:endParaRPr lang="en-US"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smtClean="0"/>
              <a:t>Physical abuse includes:</a:t>
            </a:r>
          </a:p>
          <a:p>
            <a:r>
              <a:rPr lang="en-US" smtClean="0"/>
              <a:t>Assault/battery (such as beating, slapping, pushing, kicking) causing pain or injury</a:t>
            </a:r>
          </a:p>
          <a:p>
            <a:r>
              <a:rPr lang="en-US" smtClean="0"/>
              <a:t>Inappropriate use of drugs—we’ll go into this in a minute.</a:t>
            </a:r>
          </a:p>
          <a:p>
            <a:r>
              <a:rPr lang="en-US" smtClean="0"/>
              <a:t>Inappropriate use of restraints (physical and chemical)</a:t>
            </a:r>
          </a:p>
          <a:p>
            <a:r>
              <a:rPr lang="en-US" smtClean="0"/>
              <a:t>Sexual abuse is often overlooked due to stereotypes.  Red flags include unexplained STDs and genital or anal pain or injuries.</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mtClean="0"/>
              <a:t>Abuse by Medications frequently involves theft or watering-down of controlled substances prescribed to the patient.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mtClean="0"/>
              <a:t>Abuse by medications may take many forms:</a:t>
            </a:r>
          </a:p>
          <a:p>
            <a:pPr>
              <a:buFontTx/>
              <a:buChar char="•"/>
            </a:pPr>
            <a:r>
              <a:rPr lang="en-US" smtClean="0"/>
              <a:t>Overuse, such as using benzodiazepenes simply to keep a patient quiet.</a:t>
            </a:r>
          </a:p>
          <a:p>
            <a:pPr>
              <a:buFontTx/>
              <a:buChar char="•"/>
            </a:pPr>
            <a:r>
              <a:rPr lang="en-US" smtClean="0"/>
              <a:t>Underuse, such as withholding of meds that help improve a Parkinson’s patient’s mobility</a:t>
            </a:r>
          </a:p>
          <a:p>
            <a:pPr>
              <a:buFontTx/>
              <a:buChar char="•"/>
            </a:pPr>
            <a:r>
              <a:rPr lang="en-US" smtClean="0"/>
              <a:t>Misuse (medications given are not prescribed for patient’s treatment) such as use of unprescribed psychotropics to make a patient more docile.  </a:t>
            </a:r>
          </a:p>
          <a:p>
            <a:pPr>
              <a:buFontTx/>
              <a:buChar char="•"/>
            </a:pPr>
            <a:r>
              <a:rPr lang="en-US" smtClean="0"/>
              <a:t>Other problems include failure to recognize adverse effects or patient’s inability to swallow.</a:t>
            </a:r>
          </a:p>
          <a:p>
            <a:pPr>
              <a:buFontTx/>
              <a:buChar char="•"/>
            </a:pPr>
            <a:r>
              <a:rPr lang="en-US" smtClean="0"/>
              <a:t>Another common issue is caregiver’s lack of understanding about use and administration of meds.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mtClean="0"/>
              <a:t>Financial abuse is the illegal or improper exploitation of funds or other resources, including theft, extortion, and fraud.</a:t>
            </a:r>
          </a:p>
          <a:p>
            <a:r>
              <a:rPr lang="en-US" smtClean="0"/>
              <a:t>Adults are free to make bad financial decisions if they have the cognitive capacity.  </a:t>
            </a:r>
          </a:p>
          <a:p>
            <a:endParaRPr lang="en-US" smtClean="0"/>
          </a:p>
          <a:p>
            <a:r>
              <a:rPr lang="en-US" smtClean="0"/>
              <a:t>We’re trying to stop theft, trickery, threats, or taking advantage of a person’s diminished financial decision-making capacity.</a:t>
            </a:r>
          </a:p>
          <a:p>
            <a:endParaRPr lang="en-US" smtClean="0"/>
          </a:p>
          <a:p>
            <a:r>
              <a:rPr lang="en-US" smtClean="0"/>
              <a:t>Signs include:</a:t>
            </a:r>
          </a:p>
          <a:p>
            <a:pPr>
              <a:buFontTx/>
              <a:buChar char="•"/>
            </a:pPr>
            <a:r>
              <a:rPr lang="en-US" smtClean="0"/>
              <a:t>Fear, vague answer, anxiety when asked about personal finances</a:t>
            </a:r>
          </a:p>
          <a:p>
            <a:endParaRPr lang="en-US" smtClean="0"/>
          </a:p>
          <a:p>
            <a:pPr>
              <a:buFontTx/>
              <a:buChar char="•"/>
            </a:pPr>
            <a:r>
              <a:rPr lang="en-US" smtClean="0"/>
              <a:t>Disparity between assets and appearance /general condition</a:t>
            </a:r>
          </a:p>
          <a:p>
            <a:endParaRPr lang="en-US" smtClean="0"/>
          </a:p>
          <a:p>
            <a:pPr>
              <a:buFontTx/>
              <a:buChar char="•"/>
            </a:pPr>
            <a:r>
              <a:rPr lang="en-US" smtClean="0"/>
              <a:t>Failure to purchase medicines, medical assistive devices, seek medical care or follow medical regimens</a:t>
            </a:r>
          </a:p>
          <a:p>
            <a:endParaRPr lang="en-US" smtClean="0"/>
          </a:p>
          <a:p>
            <a:pPr>
              <a:buFontTx/>
              <a:buChar char="•"/>
            </a:pPr>
            <a:r>
              <a:rPr lang="en-US" smtClean="0"/>
              <a:t>Recent new acquaintance or people moving in with victim</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t>Abandonment—you can see that the caregiver role is a key element </a:t>
            </a:r>
          </a:p>
          <a:p>
            <a:endParaRPr lang="en-US" smtClean="0"/>
          </a:p>
          <a:p>
            <a:r>
              <a:rPr lang="en-US" smtClean="0"/>
              <a:t>Abduction—the patient’s decision-making capacity to consent to removal is very important here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a:solidFill>
            <a:srgbClr val="FFFFFF"/>
          </a:solidFill>
          <a:ln/>
        </p:spPr>
      </p:sp>
      <p:sp>
        <p:nvSpPr>
          <p:cNvPr id="103427" name="Rectangle 2"/>
          <p:cNvSpPr>
            <a:spLocks noGrp="1" noChangeArrowheads="1"/>
          </p:cNvSpPr>
          <p:nvPr>
            <p:ph type="body" idx="1"/>
          </p:nvPr>
        </p:nvSpPr>
        <p:spPr>
          <a:noFill/>
          <a:ln/>
        </p:spPr>
        <p:txBody>
          <a:bodyPr/>
          <a:lstStyle/>
          <a:p>
            <a:pPr eaLnBrk="1" hangingPunct="1"/>
            <a:r>
              <a:rPr lang="en-US" smtClean="0">
                <a:latin typeface="Century Gothic" pitchFamily="34" charset="0"/>
                <a:sym typeface="Century Gothic" pitchFamily="34" charset="0"/>
              </a:rPr>
              <a:t>Unlike kids, older adults can fade away from society’s view. If kids are missing from school, systems are in place to recognize and respond to this. Too often, there’s no such safety net for elders.  People will assume, “Oh, I guess the old person is sick.”</a:t>
            </a:r>
          </a:p>
          <a:p>
            <a:pPr eaLnBrk="1" hangingPunct="1"/>
            <a:endParaRPr lang="en-US" smtClean="0">
              <a:latin typeface="Century Gothic" pitchFamily="34" charset="0"/>
              <a:sym typeface="Century Gothic" pitchFamily="34" charset="0"/>
            </a:endParaRPr>
          </a:p>
          <a:p>
            <a:pPr eaLnBrk="1" hangingPunct="1"/>
            <a:r>
              <a:rPr lang="en-US" smtClean="0">
                <a:latin typeface="Century Gothic" pitchFamily="34" charset="0"/>
                <a:sym typeface="Century Gothic" pitchFamily="34" charset="0"/>
              </a:rPr>
              <a:t>Sometimes, the elder or dependent adult is too incapacitated to report the abuse they’re experiencing.</a:t>
            </a:r>
          </a:p>
          <a:p>
            <a:pPr eaLnBrk="1" hangingPunct="1"/>
            <a:endParaRPr lang="en-US" smtClean="0">
              <a:latin typeface="Century Gothic" pitchFamily="34" charset="0"/>
              <a:sym typeface="Century Gothic" pitchFamily="34" charset="0"/>
            </a:endParaRPr>
          </a:p>
          <a:p>
            <a:pPr eaLnBrk="1" hangingPunct="1"/>
            <a:r>
              <a:rPr lang="en-US" smtClean="0">
                <a:latin typeface="Century Gothic" pitchFamily="34" charset="0"/>
                <a:sym typeface="Century Gothic" pitchFamily="34" charset="0"/>
              </a:rPr>
              <a:t>Signs of abuse are sometimes missed or mistaken for usual aging.</a:t>
            </a:r>
          </a:p>
          <a:p>
            <a:pPr eaLnBrk="1" hangingPunct="1"/>
            <a:endParaRPr lang="en-US" sz="2200" smtClean="0">
              <a:latin typeface="Lucida Grande" charset="0"/>
              <a:sym typeface="Lucida Grande" charset="0"/>
            </a:endParaRPr>
          </a:p>
          <a:p>
            <a:pPr eaLnBrk="1" hangingPunct="1"/>
            <a:r>
              <a:rPr lang="en-US" sz="2200" smtClean="0">
                <a:latin typeface="Lucida Grande" charset="0"/>
                <a:sym typeface="Lucida Grande" charset="0"/>
              </a:rPr>
              <a:t>In some cases, a caregiver who is financially or physically abusing or neglecting the vulnerable adult will also keep away all potential witnesses of the mistreatment.  They might lie to the patient and claim that no one else cares about them.</a:t>
            </a:r>
          </a:p>
          <a:p>
            <a:pPr eaLnBrk="1" hangingPunct="1"/>
            <a:endParaRPr lang="en-US" sz="2200" smtClean="0">
              <a:latin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In the course of this workshop, you will:</a:t>
            </a:r>
          </a:p>
          <a:p>
            <a:pPr eaLnBrk="1" hangingPunct="1">
              <a:buFontTx/>
              <a:buBlip>
                <a:blip r:embed="rId3"/>
              </a:buBlip>
            </a:pPr>
            <a:r>
              <a:rPr lang="en-US" smtClean="0"/>
              <a:t>Understand the etiology of Elder Abuse to increase awareness</a:t>
            </a:r>
          </a:p>
          <a:p>
            <a:pPr eaLnBrk="1" hangingPunct="1">
              <a:buFontTx/>
              <a:buBlip>
                <a:blip r:embed="rId3"/>
              </a:buBlip>
            </a:pPr>
            <a:r>
              <a:rPr lang="en-US" smtClean="0"/>
              <a:t>Distinguish between the categories of Abuse </a:t>
            </a:r>
          </a:p>
          <a:p>
            <a:pPr eaLnBrk="1" hangingPunct="1">
              <a:buFontTx/>
              <a:buBlip>
                <a:blip r:embed="rId3"/>
              </a:buBlip>
            </a:pPr>
            <a:r>
              <a:rPr lang="en-US" smtClean="0"/>
              <a:t>Identify signs and symptoms of Elder Abuse as a health professional and mandatory reporter</a:t>
            </a:r>
          </a:p>
          <a:p>
            <a:pPr eaLnBrk="1" hangingPunct="1">
              <a:buFontTx/>
              <a:buBlip>
                <a:blip r:embed="rId3"/>
              </a:buBlip>
            </a:pPr>
            <a:r>
              <a:rPr lang="en-US" smtClean="0"/>
              <a:t>Review the steps of reporting when abuse is suspected</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smtClean="0"/>
              <a:t>Mental suffering, or psychological abuse, is the intentional infliction of mental anguish/suffering by use of threat, intimidation, humiliation, or other abusive conduct.</a:t>
            </a:r>
          </a:p>
          <a:p>
            <a:endParaRPr lang="en-US" smtClean="0"/>
          </a:p>
          <a:p>
            <a:r>
              <a:rPr lang="en-US" smtClean="0"/>
              <a:t>This can take the form of verbal harassment, threats, or other intimidating behavior.  </a:t>
            </a:r>
          </a:p>
          <a:p>
            <a:endParaRPr lang="en-US" smtClean="0"/>
          </a:p>
          <a:p>
            <a:r>
              <a:rPr lang="en-US" smtClean="0"/>
              <a:t>Often, psychological abuse is a red flag for additional types of co-occuring abuse.  For example, it’s easier to steal from someone if you dehumanize them.</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solidFill>
            <a:srgbClr val="FFFFFF"/>
          </a:solidFill>
          <a:ln/>
        </p:spPr>
      </p:sp>
      <p:sp>
        <p:nvSpPr>
          <p:cNvPr id="105475" name="Rectangle 2"/>
          <p:cNvSpPr>
            <a:spLocks noGrp="1" noChangeArrowheads="1"/>
          </p:cNvSpPr>
          <p:nvPr>
            <p:ph type="body" idx="1"/>
          </p:nvPr>
        </p:nvSpPr>
        <p:spPr>
          <a:noFill/>
          <a:ln/>
        </p:spPr>
        <p:txBody>
          <a:bodyPr/>
          <a:lstStyle/>
          <a:p>
            <a:pPr eaLnBrk="1" hangingPunct="1"/>
            <a:r>
              <a:rPr lang="en-US" sz="2200" smtClean="0">
                <a:latin typeface="Lucida Grande" charset="0"/>
                <a:sym typeface="Lucida Grande" charset="0"/>
              </a:rPr>
              <a:t>Neglect- failure of caregiver to provide appropriate care when the vulnerable adult is not able to provide their own basic necessities such as food, clothing, shelter, medical treatment, or personal care. </a:t>
            </a:r>
          </a:p>
          <a:p>
            <a:pPr eaLnBrk="1" hangingPunct="1"/>
            <a:endParaRPr lang="en-US" sz="2200" smtClean="0">
              <a:latin typeface="Lucida Grande" charset="0"/>
              <a:sym typeface="Lucida Grande" charset="0"/>
            </a:endParaRPr>
          </a:p>
          <a:p>
            <a:pPr eaLnBrk="1" hangingPunct="1"/>
            <a:r>
              <a:rPr lang="en-US" sz="2200" smtClean="0">
                <a:latin typeface="Lucida Grande" charset="0"/>
                <a:sym typeface="Lucida Grande" charset="0"/>
              </a:rPr>
              <a:t>A neglected person might be forced to lie in their o</a:t>
            </a:r>
            <a:r>
              <a:rPr lang="en-US" smtClean="0">
                <a:latin typeface="Century Gothic" pitchFamily="34" charset="0"/>
                <a:sym typeface="Century Gothic" pitchFamily="34" charset="0"/>
              </a:rPr>
              <a:t>wn feces for hours or days. She might be malnourished and dehydrated when she can’t feed herself.  She might have long untended fingernails and toenails, matted hair.  If she’s unable to move on her own and no one repositions her, she might get bedsores (also known as pressure ulcers) due to tissue death.  In some cases, when left untreated these can go all the way down to the bone.</a:t>
            </a:r>
          </a:p>
          <a:p>
            <a:pPr eaLnBrk="1" hangingPunct="1"/>
            <a:endParaRPr lang="en-US" smtClean="0">
              <a:latin typeface="Century Gothic" pitchFamily="34" charset="0"/>
              <a:sym typeface="Century Gothic" pitchFamily="34" charset="0"/>
            </a:endParaRPr>
          </a:p>
          <a:p>
            <a:pPr eaLnBrk="1" hangingPunct="1"/>
            <a:r>
              <a:rPr lang="en-US" smtClean="0">
                <a:latin typeface="Century Gothic" pitchFamily="34" charset="0"/>
                <a:sym typeface="Century Gothic" pitchFamily="34" charset="0"/>
              </a:rPr>
              <a:t>Signs include:</a:t>
            </a:r>
          </a:p>
          <a:p>
            <a:pPr eaLnBrk="1" hangingPunct="1"/>
            <a:r>
              <a:rPr lang="en-US" smtClean="0"/>
              <a:t>* Excessive or inadequate clothing</a:t>
            </a:r>
          </a:p>
          <a:p>
            <a:pPr eaLnBrk="1" hangingPunct="1"/>
            <a:r>
              <a:rPr lang="en-US" smtClean="0"/>
              <a:t>* Untreated “bed” sores or rashes</a:t>
            </a:r>
          </a:p>
          <a:p>
            <a:pPr eaLnBrk="1" hangingPunct="1"/>
            <a:r>
              <a:rPr lang="en-US" smtClean="0"/>
              <a:t>* Absence of assistive devices</a:t>
            </a:r>
          </a:p>
          <a:p>
            <a:pPr eaLnBrk="1" hangingPunct="1"/>
            <a:r>
              <a:rPr lang="en-US" smtClean="0"/>
              <a:t>* Frequently missing appointments</a:t>
            </a:r>
          </a:p>
          <a:p>
            <a:pPr eaLnBrk="1" hangingPunct="1"/>
            <a:r>
              <a:rPr lang="en-US" smtClean="0"/>
              <a:t>* Absence of medications</a:t>
            </a:r>
          </a:p>
          <a:p>
            <a:pPr eaLnBrk="1" hangingPunct="1"/>
            <a:endParaRPr lang="en-US" smtClean="0">
              <a:latin typeface="Century Gothic" pitchFamily="34" charset="0"/>
              <a:sym typeface="Century Gothic"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smtClean="0"/>
              <a:t>Here are some other signs of neglect or self-neglect.</a:t>
            </a:r>
          </a:p>
          <a:p>
            <a:endParaRPr lang="en-US" smtClean="0"/>
          </a:p>
          <a:p>
            <a:r>
              <a:rPr lang="en-US" smtClean="0"/>
              <a:t>Again, if it’s possible to get information about any care provision roles/agreements, this will help investigators to differentiate between neglect or self-neglect.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r>
              <a:rPr lang="en-US" smtClean="0"/>
              <a:t>Intergenerational wealth isssues</a:t>
            </a:r>
          </a:p>
          <a:p>
            <a:pPr eaLnBrk="1" hangingPunct="1"/>
            <a:r>
              <a:rPr lang="en-US" smtClean="0"/>
              <a:t>As far back as 1990, Fortune magazine talked about "the biggest intergenerational transfer of wealth in US history," in which middle-class Americans will "for the first time, inherit significant assets en masse." By 1999, the Boston College Social Welfare Research Institute had estimated an eye-popping total: that a wealth transfer of more than $41 trillion will occur by 2052. </a:t>
            </a:r>
          </a:p>
          <a:p>
            <a:pPr eaLnBrk="1" hangingPunct="1"/>
            <a:r>
              <a:rPr lang="en-US" smtClean="0"/>
              <a:t>The reality, according to one new survey, is that when people do receive an inheritance, it's typically well under $100,000. And most people will receive no inheritance at all. But even as the pool of wealth has risen, the cost of retirement has been rising. Longer life spans, coupled with the rising cost of medical care, mean that many older Americans will use their wealth rather than pass it on to children. Instead of inheriting wealth the children wind up having to spend considerable wealth taking care of their parents,“. Last year, only 31 percent of workers between ages 45 and 54 had more than $100,000 in retirement savings, according to the Employee Benefit Research Institute in Washington. An equal number had less than $10,000 saved. </a:t>
            </a:r>
          </a:p>
          <a:p>
            <a:pPr eaLnBrk="1" hangingPunct="1"/>
            <a:endParaRPr lang="en-US" smtClean="0"/>
          </a:p>
          <a:p>
            <a:pPr eaLnBrk="1" hangingPunct="1"/>
            <a:endParaRPr lang="en-US" smtClean="0"/>
          </a:p>
        </p:txBody>
      </p:sp>
      <p:sp>
        <p:nvSpPr>
          <p:cNvPr id="10752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A2ECCE7-6733-4830-839A-F34FF08E7F2F}" type="slidenum">
              <a:rPr lang="en-US"/>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Lab findings may be helpful in determining whether or not abuse occurred.  Here’s a quick listing of the most common types of lab tests used in this context.  Note that lab findings can indicate overuse OR underuse of medications.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t>Here’s a sample scenario.  Please read these three bullet points.</a:t>
            </a:r>
          </a:p>
          <a:p>
            <a:endParaRPr lang="en-US" smtClean="0"/>
          </a:p>
          <a:p>
            <a:r>
              <a:rPr lang="en-US" smtClean="0"/>
              <a:t>Why might this raise concern?  </a:t>
            </a:r>
          </a:p>
          <a:p>
            <a:endParaRPr lang="en-US" smtClean="0"/>
          </a:p>
          <a:p>
            <a:r>
              <a:rPr lang="en-US" smtClean="0"/>
              <a:t>{Facilitate a brief discussion. Answers should include: </a:t>
            </a:r>
          </a:p>
          <a:p>
            <a:pPr>
              <a:buFontTx/>
              <a:buChar char="•"/>
            </a:pPr>
            <a:r>
              <a:rPr lang="en-US" smtClean="0"/>
              <a:t> Might not be addressing patient’s healthcare needs</a:t>
            </a:r>
          </a:p>
          <a:p>
            <a:pPr>
              <a:buFontTx/>
              <a:buChar char="•"/>
            </a:pPr>
            <a:r>
              <a:rPr lang="en-US" smtClean="0"/>
              <a:t> Might be putting patient’s well-being at risk</a:t>
            </a:r>
          </a:p>
          <a:p>
            <a:pPr>
              <a:buFontTx/>
              <a:buChar char="•"/>
            </a:pPr>
            <a:r>
              <a:rPr lang="en-US" smtClean="0"/>
              <a:t> How are they selecting the refills that they buy?  Cost?  Medical need?  Value for recreational 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t>Here’s a slightly different scenario.</a:t>
            </a:r>
          </a:p>
          <a:p>
            <a:endParaRPr lang="en-US" smtClean="0"/>
          </a:p>
          <a:p>
            <a:r>
              <a:rPr lang="en-US" smtClean="0"/>
              <a:t>Why might this raise concern?  </a:t>
            </a:r>
          </a:p>
          <a:p>
            <a:endParaRPr lang="en-US" smtClean="0"/>
          </a:p>
          <a:p>
            <a:r>
              <a:rPr lang="en-US" smtClean="0"/>
              <a:t>{Facilitate a brief discussion. Answers should include: </a:t>
            </a:r>
          </a:p>
          <a:p>
            <a:pPr>
              <a:buFontTx/>
              <a:buChar char="•"/>
            </a:pPr>
            <a:r>
              <a:rPr lang="en-US" smtClean="0"/>
              <a:t> Might not be addressing patient’s healthcare needs</a:t>
            </a:r>
          </a:p>
          <a:p>
            <a:pPr>
              <a:buFontTx/>
              <a:buChar char="•"/>
            </a:pPr>
            <a:r>
              <a:rPr lang="en-US" smtClean="0"/>
              <a:t> Might be putting patient’s well-being at risk</a:t>
            </a:r>
          </a:p>
          <a:p>
            <a:pPr>
              <a:buFontTx/>
              <a:buChar char="•"/>
            </a:pPr>
            <a:r>
              <a:rPr lang="en-US" smtClean="0"/>
              <a:t> Is the patient’s pain being treated or are the meds obtained for sale or recreational use?}</a:t>
            </a:r>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i="1" smtClean="0"/>
              <a:t>{Instructor Notes: Test these links in advance to ensure that they will play smoothly on your computer.  It might enhance the flow if you already have these open in your browser and minimized until you are ready to show them.  </a:t>
            </a:r>
          </a:p>
          <a:p>
            <a:endParaRPr lang="en-US" i="1" smtClean="0"/>
          </a:p>
          <a:p>
            <a:r>
              <a:rPr lang="en-US" i="1" smtClean="0"/>
              <a:t>Review the discussion questions in advance; it might be helpful to refresh your memory about related cases you’ve experienced, and your organization’s procedures and resources for responding.</a:t>
            </a:r>
          </a:p>
          <a:p>
            <a:endParaRPr lang="en-US" i="1" smtClean="0"/>
          </a:p>
          <a:p>
            <a:r>
              <a:rPr lang="en-US" i="1" smtClean="0"/>
              <a:t>For written descriptions of these and other scenarios, visit www.centeronelderabuse.org/Kaiser_Pharmacy.asp}</a:t>
            </a:r>
          </a:p>
          <a:p>
            <a:endParaRPr lang="en-US" i="1" smtClean="0"/>
          </a:p>
          <a:p>
            <a:r>
              <a:rPr lang="en-US" smtClean="0"/>
              <a:t>“I’m here to pick up for Jane Appleby”--Mrs. Appleby (Training Pharmacists about Elder Abuse) </a:t>
            </a:r>
            <a:endParaRPr lang="en-US" b="1" smtClean="0"/>
          </a:p>
          <a:p>
            <a:r>
              <a:rPr lang="en-US" u="sng" smtClean="0">
                <a:hlinkClick r:id="rId3"/>
              </a:rPr>
              <a:t>http://www.youtube.com/watch?v=nmb9vKsvNys</a:t>
            </a:r>
            <a:endParaRPr lang="en-US" smtClean="0"/>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i="1" smtClean="0"/>
              <a:t>Was elder abuse present?  </a:t>
            </a:r>
            <a:r>
              <a:rPr lang="en-US" smtClean="0"/>
              <a:t>Yes</a:t>
            </a:r>
          </a:p>
          <a:p>
            <a:r>
              <a:rPr lang="en-US" i="1" smtClean="0"/>
              <a:t>If so, what kinds?   </a:t>
            </a:r>
          </a:p>
          <a:p>
            <a:pPr>
              <a:buFontTx/>
              <a:buChar char="•"/>
            </a:pPr>
            <a:r>
              <a:rPr lang="en-US" smtClean="0"/>
              <a:t>Financial abuse (caregiver is using the elder’s money for her own benefit)</a:t>
            </a:r>
          </a:p>
          <a:p>
            <a:pPr>
              <a:buFontTx/>
              <a:buChar char="•"/>
            </a:pPr>
            <a:r>
              <a:rPr lang="en-US" smtClean="0"/>
              <a:t>Neglect (caregiver leaves behind medicines that the elder needs)</a:t>
            </a:r>
          </a:p>
          <a:p>
            <a:pPr>
              <a:buFontTx/>
              <a:buChar char="•"/>
            </a:pPr>
            <a:r>
              <a:rPr lang="en-US" smtClean="0"/>
              <a:t>Emotional abuse (caregiver is rude to the elder, doesn’t listen to her and calls her “slow”)</a:t>
            </a:r>
          </a:p>
          <a:p>
            <a:pPr>
              <a:buFontTx/>
              <a:buChar char="•"/>
            </a:pPr>
            <a:r>
              <a:rPr lang="en-US" smtClean="0"/>
              <a:t>Abuse by undermedication, indicated by the aide’s failure to obtain the needed blood pressure meds, might qualify as both physical abuse and neglect.  </a:t>
            </a:r>
          </a:p>
          <a:p>
            <a:pPr>
              <a:buFontTx/>
              <a:buChar char="•"/>
            </a:pPr>
            <a:r>
              <a:rPr lang="en-US" smtClean="0"/>
              <a:t>The aide’s rough treatment is suspicious for physical abuse.</a:t>
            </a:r>
          </a:p>
          <a:p>
            <a:endParaRPr lang="en-US" smtClean="0"/>
          </a:p>
          <a:p>
            <a:r>
              <a:rPr lang="en-US" i="1" smtClean="0"/>
              <a:t>Supplemental question: Suppose you saw bruises on the older woman’s arms.  What characteristics of the bruises would you note? What else would you like to know? </a:t>
            </a:r>
            <a:r>
              <a:rPr lang="en-US" smtClean="0"/>
              <a:t>(Size, shape, location, how many, ask the patient and caregiver about them and assess their responses, presence and characteristics of other injuries.) </a:t>
            </a:r>
          </a:p>
          <a:p>
            <a:endParaRPr lang="en-US" smtClean="0"/>
          </a:p>
          <a:p>
            <a:r>
              <a:rPr lang="en-US" smtClean="0"/>
              <a:t>Based on these observations, the pharmacist could call Adult Protective Services to report suspected financial abuse and neglect of the elder.  </a:t>
            </a:r>
          </a:p>
          <a:p>
            <a:endParaRPr lang="en-US" smtClean="0"/>
          </a:p>
          <a:p>
            <a:r>
              <a:rPr lang="en-US" smtClean="0"/>
              <a:t>Emotional abuse is not a mandated report in the state of California, but it certainly can be mentioned to APS</a:t>
            </a:r>
          </a:p>
          <a:p>
            <a:endParaRPr lang="en-US" smtClean="0"/>
          </a:p>
          <a:p>
            <a:r>
              <a:rPr lang="en-US" smtClean="0"/>
              <a:t>If another caregiver (e.g., family member, Home Healthcare Agency supervisor) is known to the pharmacist, he might call to share his concerns.</a:t>
            </a:r>
          </a:p>
          <a:p>
            <a:endParaRPr lang="en-US" smtClean="0"/>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t>"I have a prescription to pick up" --Mr. Stepania (Training Pharmacists about Elder Abuse) </a:t>
            </a:r>
            <a:r>
              <a:rPr lang="en-US" u="sng" smtClean="0">
                <a:hlinkClick r:id="rId3"/>
              </a:rPr>
              <a:t>http://www.youtube.com/watch?v=ua0VhxRE3Nk</a:t>
            </a:r>
            <a:endParaRPr lang="en-US" smtClean="0"/>
          </a:p>
          <a:p>
            <a:endParaRPr lang="en-US" b="1" smtClean="0"/>
          </a:p>
          <a:p>
            <a:r>
              <a:rPr lang="en-US" i="1" smtClean="0"/>
              <a:t>{For written descriptions of these and other scenarios, visit www.centeronelderabuse.org/Kaiser_Pharmacy.asp}</a:t>
            </a:r>
          </a:p>
          <a:p>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mn-lt"/>
              </a:rPr>
              <a:t>Older adults use more medicines than other age groups, and are at increased risk of serious adverse drug events</a:t>
            </a:r>
          </a:p>
          <a:p>
            <a:pPr>
              <a:defRPr/>
            </a:pPr>
            <a:r>
              <a:rPr lang="en-US" dirty="0" smtClean="0">
                <a:latin typeface="+mn-lt"/>
              </a:rPr>
              <a:t>for a number of reasons (e.g., age-related physiological changes, use of multiple medicines, drug interactions,</a:t>
            </a:r>
          </a:p>
          <a:p>
            <a:pPr>
              <a:defRPr/>
            </a:pPr>
            <a:r>
              <a:rPr lang="en-US" dirty="0" smtClean="0">
                <a:latin typeface="+mn-lt"/>
              </a:rPr>
              <a:t>inappropriate prescribing and monitoring of drug therapy).</a:t>
            </a:r>
          </a:p>
          <a:p>
            <a:pPr>
              <a:defRPr/>
            </a:pPr>
            <a:endParaRPr lang="en-US" dirty="0" smtClean="0">
              <a:latin typeface="+mn-lt"/>
            </a:endParaRPr>
          </a:p>
          <a:p>
            <a:pPr>
              <a:defRPr/>
            </a:pPr>
            <a:r>
              <a:rPr lang="en-US" dirty="0" smtClean="0">
                <a:latin typeface="+mn-lt"/>
              </a:rPr>
              <a:t>In addition, most older adults live with at least one chronic condition, take multiple medicines, have more than</a:t>
            </a:r>
          </a:p>
          <a:p>
            <a:pPr>
              <a:defRPr/>
            </a:pPr>
            <a:r>
              <a:rPr lang="en-US" dirty="0" smtClean="0">
                <a:latin typeface="+mn-lt"/>
              </a:rPr>
              <a:t>one prescribing healthcare provider and use at least one pharmacy.  (Source: </a:t>
            </a:r>
            <a:r>
              <a:rPr lang="en-US" i="1" dirty="0" smtClean="0">
                <a:latin typeface="+mn-lt"/>
              </a:rPr>
              <a:t>MUST for Seniors™, </a:t>
            </a:r>
            <a:r>
              <a:rPr lang="en-US" dirty="0" smtClean="0">
                <a:latin typeface="+mn-lt"/>
              </a:rPr>
              <a:t>www.mustforseniors.org NCPIE 2007. National Council on Patient Information and Education – NCPIE)</a:t>
            </a:r>
          </a:p>
          <a:p>
            <a:pPr>
              <a:defRPr/>
            </a:pPr>
            <a:endParaRPr lang="en-US" dirty="0" smtClean="0">
              <a:latin typeface="+mn-lt"/>
            </a:endParaRPr>
          </a:p>
          <a:p>
            <a:pPr>
              <a:defRPr/>
            </a:pPr>
            <a:r>
              <a:rPr lang="en-US" dirty="0" smtClean="0">
                <a:latin typeface="+mn-lt"/>
              </a:rPr>
              <a:t>Pharmacists will have many elderly patients.  And, they are trusted by those patients.  Pharmacists are in a unique position to see signs of possible abuse of medications whether done by the senior him or herself or by a possible abuser.</a:t>
            </a:r>
          </a:p>
          <a:p>
            <a:pPr>
              <a:defRPr/>
            </a:pPr>
            <a:endParaRPr lang="en-US" dirty="0" smtClean="0">
              <a:latin typeface="+mn-lt"/>
            </a:endParaRPr>
          </a:p>
          <a:p>
            <a:pPr>
              <a:defRPr/>
            </a:pPr>
            <a:r>
              <a:rPr lang="en-US" dirty="0" smtClean="0"/>
              <a:t>Knowing the signs of elder/dependent adult abuse and knowing how to report suspected abuse are important skills for all pharmacists.</a:t>
            </a:r>
            <a:endParaRPr lang="en-US" dirty="0"/>
          </a:p>
        </p:txBody>
      </p:sp>
      <p:sp>
        <p:nvSpPr>
          <p:cNvPr id="7782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1BD2E53-98F8-4B1A-965B-B197F9DB8A73}"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i="1" smtClean="0"/>
              <a:t>Was elder abuse present?  </a:t>
            </a:r>
            <a:r>
              <a:rPr lang="en-US" smtClean="0"/>
              <a:t>Yes</a:t>
            </a:r>
          </a:p>
          <a:p>
            <a:endParaRPr lang="en-US" i="1" smtClean="0"/>
          </a:p>
          <a:p>
            <a:r>
              <a:rPr lang="en-US" i="1" smtClean="0"/>
              <a:t>If so, what kinds?   </a:t>
            </a:r>
          </a:p>
          <a:p>
            <a:r>
              <a:rPr lang="en-US" smtClean="0"/>
              <a:t>At this point it’s not clear whether it’s neglect or self-neglect.  We don’t know yet if the son has assumed a caregiver role.  We don’t know if the patient usually has capacity for self-care and had a recent change.  Either neglect or self-neglect would be a reasonable conclusion.</a:t>
            </a:r>
          </a:p>
          <a:p>
            <a:r>
              <a:rPr lang="en-US" smtClean="0"/>
              <a:t>It’s okay to make a report even if you’re not completely sure which kind of abuse/neglect it is.</a:t>
            </a:r>
          </a:p>
          <a:p>
            <a:endParaRPr lang="en-US" smtClean="0"/>
          </a:p>
          <a:p>
            <a:r>
              <a:rPr lang="en-US" smtClean="0"/>
              <a:t>Based on these observations, the pharmacist could call Adult Protective Services to report suspected self-neglect or neglect.  </a:t>
            </a:r>
          </a:p>
          <a:p>
            <a:endParaRPr lang="en-US" smtClean="0"/>
          </a:p>
          <a:p>
            <a:r>
              <a:rPr lang="en-US" smtClean="0"/>
              <a:t>However, if the pharmacist has the patient’s permission to call his son, the pharmacist can also talk to the son and explain that his father needs help managing his medications and the consequences if that help is not forthcoming.  Self-neglect/neglect by others is a mandated report in California.</a:t>
            </a:r>
          </a:p>
          <a:p>
            <a:endParaRPr lang="en-US" smtClean="0"/>
          </a:p>
          <a:p>
            <a:r>
              <a:rPr lang="en-US" smtClean="0"/>
              <a:t>The pharmacist could call the patient’s physician to share his concerns.</a:t>
            </a:r>
          </a:p>
          <a:p>
            <a:endParaRPr lang="en-US" smtClean="0"/>
          </a:p>
          <a:p>
            <a:r>
              <a:rPr lang="en-US" i="1" smtClean="0"/>
              <a:t>Supplemental question: Have you ever been in a situation where you felt it wasn’t safe to let a patient try to get home on their own?</a:t>
            </a:r>
            <a:endParaRPr lang="en-US" smtClean="0"/>
          </a:p>
          <a:p>
            <a:endParaRPr lang="en-US" smtClean="0"/>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t>"I'd like to pick up a Rx for my father"--Mr. Jones (Training Pharmacists about Elder Abuse)</a:t>
            </a:r>
            <a:r>
              <a:rPr lang="en-US" b="1" smtClean="0"/>
              <a:t> </a:t>
            </a:r>
          </a:p>
          <a:p>
            <a:r>
              <a:rPr lang="en-US" u="sng" smtClean="0">
                <a:hlinkClick r:id="rId3"/>
              </a:rPr>
              <a:t>http://www.youtube.com/watch?v=qlMbn6QzNb4</a:t>
            </a:r>
            <a:endParaRPr lang="en-US" smtClean="0"/>
          </a:p>
          <a:p>
            <a:endParaRPr lang="en-US" smtClean="0"/>
          </a:p>
          <a:p>
            <a:r>
              <a:rPr lang="en-US" i="1" smtClean="0"/>
              <a:t>Note: Could also be a clinical pharmacist talking with patient at clinic. </a:t>
            </a:r>
            <a:endParaRPr lang="en-US" smtClean="0"/>
          </a:p>
          <a:p>
            <a:r>
              <a:rPr lang="en-US" i="1" smtClean="0"/>
              <a:t> </a:t>
            </a:r>
            <a:endParaRPr lang="en-US" smtClean="0"/>
          </a:p>
          <a:p>
            <a:r>
              <a:rPr lang="en-US" i="1" smtClean="0"/>
              <a:t>*Update: </a:t>
            </a:r>
            <a:r>
              <a:rPr lang="en-US" smtClean="0"/>
              <a:t>Darvocet is no longer being produced due to its lack of efficacy, so for training purposes you can replace any mention of Darvocet with a more appropriate example such as Vicodin. </a:t>
            </a:r>
          </a:p>
          <a:p>
            <a:endParaRPr lang="en-US" b="1" smtClean="0"/>
          </a:p>
          <a:p>
            <a:r>
              <a:rPr lang="en-US" i="1" smtClean="0"/>
              <a:t>{For written descriptions of these and other scenarios, visit www.centeronelderabuse.org/Kaiser_Pharmacy.asp}</a:t>
            </a:r>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i="1" smtClean="0"/>
              <a:t>Was elder abuse present?  </a:t>
            </a:r>
            <a:r>
              <a:rPr lang="en-US" smtClean="0"/>
              <a:t>Yes, or enough to suspect mistreatment</a:t>
            </a:r>
          </a:p>
          <a:p>
            <a:r>
              <a:rPr lang="en-US" i="1" smtClean="0"/>
              <a:t>If so, what kinds?   </a:t>
            </a:r>
          </a:p>
          <a:p>
            <a:r>
              <a:rPr lang="en-US" smtClean="0"/>
              <a:t>	Financial abuse (caregiver is using or selling something that belongs to the elder)</a:t>
            </a:r>
          </a:p>
          <a:p>
            <a:r>
              <a:rPr lang="en-US" smtClean="0"/>
              <a:t>	Neglect (caregiver is not giving the elder medications which he needs for pain)</a:t>
            </a:r>
          </a:p>
          <a:p>
            <a:endParaRPr lang="en-US" smtClean="0"/>
          </a:p>
          <a:p>
            <a:r>
              <a:rPr lang="en-US" smtClean="0"/>
              <a:t>When controlled substances are being used, be on the lookout for substance abuse by the patient, the patient’s caregiver, or both.</a:t>
            </a:r>
          </a:p>
          <a:p>
            <a:r>
              <a:rPr lang="en-US" smtClean="0"/>
              <a:t>	</a:t>
            </a:r>
          </a:p>
          <a:p>
            <a:r>
              <a:rPr lang="en-US" smtClean="0"/>
              <a:t>Based on these observations, the pharmacist could call Adult Protective Services to report suspected financial abuse and neglect of the elder.  </a:t>
            </a:r>
          </a:p>
          <a:p>
            <a:endParaRPr lang="en-US" smtClean="0"/>
          </a:p>
          <a:p>
            <a:r>
              <a:rPr lang="en-US" smtClean="0"/>
              <a:t>Remember: it is not your job to substantiate the abuse; it is your job to detect and report it.</a:t>
            </a:r>
          </a:p>
          <a:p>
            <a:endParaRPr lang="en-US" smtClean="0"/>
          </a:p>
          <a:p>
            <a:r>
              <a:rPr lang="en-US" i="1" smtClean="0"/>
              <a:t>Supplemental questions: What additional information would you want to know? </a:t>
            </a:r>
          </a:p>
          <a:p>
            <a:r>
              <a:rPr lang="en-US" smtClean="0"/>
              <a:t>(E.g., is the father’s money being used to pay for the Darvocet? How is the Darvocet being used?  Is the patient’s pain adequately treated?)</a:t>
            </a:r>
          </a:p>
          <a:p>
            <a:endParaRPr lang="en-US" i="1" smtClean="0"/>
          </a:p>
          <a:p>
            <a:r>
              <a:rPr lang="en-US" i="1" smtClean="0"/>
              <a:t>How could you get more information? </a:t>
            </a:r>
          </a:p>
          <a:p>
            <a:r>
              <a:rPr lang="en-US" smtClean="0"/>
              <a:t>(Call the patient’s physician and express concerns about (a) the use of Darvocet and (b) undertreated pain)</a:t>
            </a:r>
          </a:p>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7DE01133-FECC-411E-A101-FDD3780B5233}" type="slidenum">
              <a:rPr lang="en-US"/>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The main reporting agency is Adult Protective Services.  Social services workers from APS investigate all at-risk situations involving elderly and dependent adults living in the community.</a:t>
            </a:r>
          </a:p>
          <a:p>
            <a:pPr>
              <a:defRPr/>
            </a:pPr>
            <a:endParaRPr lang="en-US" dirty="0" smtClean="0"/>
          </a:p>
          <a:p>
            <a:pPr>
              <a:defRPr/>
            </a:pPr>
            <a:r>
              <a:rPr lang="en-US" dirty="0" smtClean="0"/>
              <a:t>APS has a 24-Hr Reporting Hotline in each jurisdiction in California.  </a:t>
            </a:r>
          </a:p>
          <a:p>
            <a:pPr>
              <a:defRPr/>
            </a:pPr>
            <a:r>
              <a:rPr lang="en-US" dirty="0" smtClean="0"/>
              <a:t>Each county has its own APS reporting line.  The information is available online (http://www.cdss.ca.gov/agedblinddisabled/PG1298.htm) or anywhere in California you can call the Aging Info &amp; Referral Line at 1-800-510-2020 to reach your local APS office.</a:t>
            </a:r>
          </a:p>
          <a:p>
            <a:pPr>
              <a:defRPr/>
            </a:pPr>
            <a:endParaRPr lang="en-US" dirty="0" smtClean="0"/>
          </a:p>
          <a:p>
            <a:pPr>
              <a:defRPr/>
            </a:pPr>
            <a:r>
              <a:rPr lang="en-US" dirty="0" smtClean="0"/>
              <a:t>County APS agencies investigate reports of abuse of elders and dependent adults who live in private homes and hotels or hospitals and health clinics when the abuser is not at staff member. (The Licensing &amp; Certification program of the California Department of Health Services handles cases of abuse by a member of a hospital or health clinic.) County APS staff evaluates abuse cases and arranges for services such as advocacy, counseling, money management, out-of-home placement, or conservatorship. </a:t>
            </a:r>
          </a:p>
          <a:p>
            <a:pPr>
              <a:defRPr/>
            </a:pPr>
            <a:r>
              <a:rPr lang="en-US" dirty="0" smtClean="0"/>
              <a:t>Reports of abuse that occur in a nursing home, a board and care home, a residential facility for the elderly, or at a long term care facility are the responsibility of the Ombudsman's office which is administered by the California </a:t>
            </a:r>
            <a:r>
              <a:rPr lang="en-US" dirty="0" smtClean="0">
                <a:hlinkClick r:id="rId3"/>
              </a:rPr>
              <a:t>Department of Aging</a:t>
            </a:r>
            <a:r>
              <a:rPr lang="en-US" dirty="0" smtClean="0"/>
              <a:t>. </a:t>
            </a:r>
            <a:br>
              <a:rPr lang="en-US" dirty="0" smtClean="0"/>
            </a:br>
            <a:endParaRPr lang="en-US" dirty="0" smtClean="0"/>
          </a:p>
          <a:p>
            <a:pPr>
              <a:defRPr/>
            </a:pPr>
            <a:r>
              <a:rPr lang="en-US" dirty="0" smtClean="0"/>
              <a:t>APS staff also provides information and referral to other agencies and educates the public about reporting requirements and responsibilities under the Elder and Dependent Adult Abuse Reporting laws. </a:t>
            </a:r>
          </a:p>
          <a:p>
            <a:pPr>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Grp="1" noRot="1" noChangeAspect="1" noChangeArrowheads="1" noTextEdit="1"/>
          </p:cNvSpPr>
          <p:nvPr>
            <p:ph type="sldImg"/>
          </p:nvPr>
        </p:nvSpPr>
        <p:spPr>
          <a:solidFill>
            <a:srgbClr val="FFFFFF"/>
          </a:solidFill>
          <a:ln/>
        </p:spPr>
      </p:sp>
      <p:sp>
        <p:nvSpPr>
          <p:cNvPr id="119811" name="Rectangle 2"/>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sym typeface="Times New Roman" pitchFamily="18" charset="0"/>
              </a:rPr>
              <a:t>These are the kinds of information needed for your report.  As you can see, this is very basic information.</a:t>
            </a:r>
          </a:p>
          <a:p>
            <a:pPr eaLnBrk="1" hangingPunct="1"/>
            <a:endParaRPr lang="en-US" smtClean="0">
              <a:latin typeface="Times New Roman" pitchFamily="18" charset="0"/>
              <a:cs typeface="Times New Roman" pitchFamily="18" charset="0"/>
              <a:sym typeface="Times New Roman" pitchFamily="18" charset="0"/>
            </a:endParaRPr>
          </a:p>
          <a:p>
            <a:pPr eaLnBrk="1" hangingPunct="1"/>
            <a:r>
              <a:rPr lang="en-US" smtClean="0">
                <a:latin typeface="Times New Roman" pitchFamily="18" charset="0"/>
                <a:cs typeface="Times New Roman" pitchFamily="18" charset="0"/>
                <a:sym typeface="Times New Roman" pitchFamily="18" charset="0"/>
              </a:rPr>
              <a:t>The Report of Suspected Elder or Dependent Adult Abuse is a one-page form which shows all the kinds of information needed.  It is available on Resources page from centeronelderabuse.org</a:t>
            </a:r>
          </a:p>
          <a:p>
            <a:pPr eaLnBrk="1" hangingPunct="1"/>
            <a:endParaRPr lang="en-US" smtClean="0">
              <a:latin typeface="Times New Roman" pitchFamily="18" charset="0"/>
              <a:cs typeface="Times New Roman" pitchFamily="18" charset="0"/>
              <a:sym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noTextEdit="1"/>
          </p:cNvSpPr>
          <p:nvPr>
            <p:ph type="sldImg"/>
          </p:nvPr>
        </p:nvSpPr>
        <p:spPr>
          <a:solidFill>
            <a:srgbClr val="FFFFFF"/>
          </a:solidFill>
          <a:ln/>
        </p:spPr>
      </p:sp>
      <p:sp>
        <p:nvSpPr>
          <p:cNvPr id="86019" name="Rectangle 2"/>
          <p:cNvSpPr>
            <a:spLocks noGrp="1" noChangeArrowheads="1"/>
          </p:cNvSpPr>
          <p:nvPr>
            <p:ph type="body" idx="1"/>
          </p:nvPr>
        </p:nvSpPr>
        <p:spPr>
          <a:ln/>
        </p:spPr>
        <p:txBody>
          <a:bodyPr/>
          <a:lstStyle/>
          <a:p>
            <a:pPr eaLnBrk="1" hangingPunct="1">
              <a:defRPr/>
            </a:pPr>
            <a:r>
              <a:rPr lang="en-US" i="1" dirty="0" smtClean="0">
                <a:latin typeface="Times New Roman" pitchFamily="18" charset="0"/>
                <a:cs typeface="Times New Roman" pitchFamily="18" charset="0"/>
                <a:sym typeface="Times New Roman" pitchFamily="18" charset="0"/>
              </a:rPr>
              <a:t>{Instructor: to find reporting agency contact information for your area, visit http://www.cdss.ca.gov/agedblinddisabled/PG2300.htm} </a:t>
            </a:r>
          </a:p>
          <a:p>
            <a:pPr eaLnBrk="1" hangingPunct="1">
              <a:defRPr/>
            </a:pPr>
            <a:endParaRPr lang="en-US" dirty="0" smtClean="0">
              <a:latin typeface="Times New Roman" pitchFamily="18" charset="0"/>
              <a:cs typeface="Times New Roman" pitchFamily="18" charset="0"/>
              <a:sym typeface="Times New Roman" pitchFamily="18" charset="0"/>
            </a:endParaRPr>
          </a:p>
          <a:p>
            <a:pPr eaLnBrk="1" hangingPunct="1">
              <a:defRPr/>
            </a:pPr>
            <a:r>
              <a:rPr lang="en-US" dirty="0" smtClean="0">
                <a:latin typeface="Times New Roman" pitchFamily="18" charset="0"/>
                <a:cs typeface="Times New Roman" pitchFamily="18" charset="0"/>
                <a:sym typeface="Times New Roman" pitchFamily="18" charset="0"/>
              </a:rPr>
              <a:t>When abuse is suspected, report it.</a:t>
            </a:r>
          </a:p>
          <a:p>
            <a:pPr eaLnBrk="1" hangingPunct="1">
              <a:buFont typeface="Arial" pitchFamily="34" charset="0"/>
              <a:buChar char="•"/>
              <a:defRPr/>
            </a:pPr>
            <a:r>
              <a:rPr lang="en-US" dirty="0" smtClean="0">
                <a:latin typeface="Times New Roman" pitchFamily="18" charset="0"/>
                <a:cs typeface="Times New Roman" pitchFamily="18" charset="0"/>
                <a:sym typeface="Times New Roman" pitchFamily="18" charset="0"/>
              </a:rPr>
              <a:t> Abuse does NOT need to be confirmed</a:t>
            </a:r>
          </a:p>
          <a:p>
            <a:pPr eaLnBrk="1" hangingPunct="1">
              <a:buFont typeface="Arial" pitchFamily="34" charset="0"/>
              <a:buChar char="•"/>
              <a:defRPr/>
            </a:pPr>
            <a:r>
              <a:rPr lang="en-US" dirty="0" smtClean="0">
                <a:latin typeface="Times New Roman" pitchFamily="18" charset="0"/>
                <a:cs typeface="Times New Roman" pitchFamily="18" charset="0"/>
                <a:sym typeface="Times New Roman" pitchFamily="18" charset="0"/>
              </a:rPr>
              <a:t> Telephone when practically possible </a:t>
            </a:r>
          </a:p>
          <a:p>
            <a:pPr eaLnBrk="1" hangingPunct="1">
              <a:buFont typeface="Arial" pitchFamily="34" charset="0"/>
              <a:buChar char="•"/>
              <a:defRPr/>
            </a:pPr>
            <a:r>
              <a:rPr lang="en-US" dirty="0" smtClean="0">
                <a:latin typeface="Times New Roman" pitchFamily="18" charset="0"/>
                <a:cs typeface="Times New Roman" pitchFamily="18" charset="0"/>
                <a:sym typeface="Times New Roman" pitchFamily="18" charset="0"/>
              </a:rPr>
              <a:t> Complete the formal written report [in California: SOC 341], mail or fax within 2 working days</a:t>
            </a:r>
          </a:p>
          <a:p>
            <a:pPr eaLnBrk="1" hangingPunct="1">
              <a:buFont typeface="Arial" pitchFamily="34" charset="0"/>
              <a:buChar char="•"/>
              <a:defRPr/>
            </a:pPr>
            <a:r>
              <a:rPr lang="en-US" dirty="0" smtClean="0">
                <a:latin typeface="Times New Roman" pitchFamily="18" charset="0"/>
                <a:cs typeface="Times New Roman" pitchFamily="18" charset="0"/>
                <a:sym typeface="Times New Roman" pitchFamily="18" charset="0"/>
              </a:rPr>
              <a:t> Your confidentiality is protected.  The reporting party’s identity is not disclosed to the victim, their family, or to the alleged abuser.</a:t>
            </a:r>
          </a:p>
          <a:p>
            <a:pPr marL="444500" indent="-444500" eaLnBrk="1" hangingPunct="1">
              <a:lnSpc>
                <a:spcPct val="120000"/>
              </a:lnSpc>
              <a:spcBef>
                <a:spcPts val="2400"/>
              </a:spcBef>
              <a:buSzPct val="93000"/>
              <a:defRPr/>
            </a:pPr>
            <a:endParaRPr lang="en-US" dirty="0" smtClean="0">
              <a:solidFill>
                <a:srgbClr val="424D44"/>
              </a:solidFill>
              <a:sym typeface="Palatino"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ln/>
        </p:spPr>
        <p:txBody>
          <a:bodyPr/>
          <a:lstStyle/>
          <a:p>
            <a:pPr eaLnBrk="1" hangingPunct="1"/>
            <a:r>
              <a:rPr lang="en-US" smtClean="0">
                <a:latin typeface="Century Gothic" pitchFamily="34" charset="0"/>
                <a:sym typeface="Century Gothic" pitchFamily="34" charset="0"/>
              </a:rPr>
              <a:t>Based on the information you report, Adult Protective Services staff will determine how quickly to respond.  </a:t>
            </a:r>
          </a:p>
          <a:p>
            <a:pPr eaLnBrk="1" hangingPunct="1"/>
            <a:endParaRPr lang="en-US" smtClean="0">
              <a:latin typeface="Century Gothic" pitchFamily="34" charset="0"/>
              <a:sym typeface="Century Gothic" pitchFamily="34" charset="0"/>
            </a:endParaRPr>
          </a:p>
          <a:p>
            <a:pPr eaLnBrk="1" hangingPunct="1"/>
            <a:r>
              <a:rPr lang="en-US" smtClean="0">
                <a:latin typeface="Century Gothic" pitchFamily="34" charset="0"/>
                <a:sym typeface="Century Gothic" pitchFamily="34" charset="0"/>
              </a:rPr>
              <a:t>The APS Social Worker will make contact with the potential victim, alleged abuser, and others in order to assess the situation.</a:t>
            </a:r>
          </a:p>
          <a:p>
            <a:pPr eaLnBrk="1" hangingPunct="1"/>
            <a:endParaRPr lang="en-US" sz="2200" smtClean="0">
              <a:latin typeface="Lucida Grande" charset="0"/>
              <a:sym typeface="Lucida Grande"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t>APS will gather information about the alleged victim’s physical and cognitive condition and vulnerabilities.  When requested as part of an abuse investigation, relevant patient information can be shared by health care providers with no fear of HIPAA.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APS workers are trained to respond quickly if the alleged victim is in an emergency situation.  </a:t>
            </a:r>
          </a:p>
          <a:p>
            <a:endParaRPr lang="en-US" smtClean="0"/>
          </a:p>
          <a:p>
            <a:r>
              <a:rPr lang="en-US" smtClean="0"/>
              <a:t>APS workers will try to determine what resources are needed by the alleged victim and family and provide information and referrals.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latin typeface="Lucida Grande" charset="0"/>
                <a:sym typeface="Lucida Grande" charset="0"/>
              </a:rPr>
              <a:t>Pharmacists are mandated reporters, in any setting on scope of practice.</a:t>
            </a:r>
          </a:p>
          <a:p>
            <a:endParaRPr lang="en-US" smtClean="0">
              <a:latin typeface="Lucida Grande" charset="0"/>
              <a:sym typeface="Lucida Grande" charset="0"/>
            </a:endParaRPr>
          </a:p>
          <a:p>
            <a:r>
              <a:rPr lang="en-US" smtClean="0">
                <a:latin typeface="Lucida Grande" charset="0"/>
                <a:sym typeface="Lucida Grande" charset="0"/>
              </a:rPr>
              <a:t>This includes clinical pharmacists, community dispensing pharmacists, and pharmacist consultants.</a:t>
            </a:r>
          </a:p>
          <a:p>
            <a:endParaRPr lang="en-US" smtClean="0">
              <a:latin typeface="Lucida Grande" charset="0"/>
              <a:sym typeface="Lucida Grande" charset="0"/>
            </a:endParaRPr>
          </a:p>
          <a:p>
            <a:r>
              <a:rPr lang="en-US" smtClean="0">
                <a:latin typeface="Lucida Grande" charset="0"/>
                <a:sym typeface="Lucida Grande" charset="0"/>
              </a:rPr>
              <a:t>We’ll talk about how to make a report a little later.</a:t>
            </a: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t>Unless there’s an immediate threat of bodily harm or the elder or dependent adult lacks the capacity to decide, APS can’t provide help without the client’s consent.</a:t>
            </a:r>
          </a:p>
          <a:p>
            <a:endParaRPr lang="en-US" smtClean="0"/>
          </a:p>
          <a:p>
            <a:r>
              <a:rPr lang="en-US" smtClean="0"/>
              <a:t>Unlike Child Protective Services, APS can’t remove a client from her situation against her will. </a:t>
            </a:r>
          </a:p>
          <a:p>
            <a:endParaRPr lang="en-US" smtClean="0"/>
          </a:p>
          <a:p>
            <a:r>
              <a:rPr lang="en-US" smtClean="0"/>
              <a:t>Information that APS can share is restricted.  They can’t disclose the identity of the person who made the report.  They also can’t tell you the result of their investigation unless they need to on behalf of the client’s well-being.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smtClean="0"/>
              <a:t>{Facilitate a discussion about these claims.  Why do people often hold these beliefs?}</a:t>
            </a:r>
          </a:p>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smtClean="0"/>
              <a:t>All of these are MYTHS or misconceptions.</a:t>
            </a:r>
          </a:p>
          <a:p>
            <a:endParaRPr lang="en-US" smtClean="0"/>
          </a:p>
          <a:p>
            <a:r>
              <a:rPr lang="en-US" b="1" i="1" smtClean="0">
                <a:latin typeface="Eras Bold ITC" pitchFamily="34" charset="0"/>
                <a:cs typeface="Arial" charset="0"/>
              </a:rPr>
              <a:t>MYTH 1:  Elder abuse is not a problem in my community.</a:t>
            </a:r>
          </a:p>
          <a:p>
            <a:pPr>
              <a:spcBef>
                <a:spcPts val="800"/>
              </a:spcBef>
            </a:pPr>
            <a:r>
              <a:rPr lang="en-US" smtClean="0">
                <a:latin typeface="Calibri" pitchFamily="34" charset="0"/>
                <a:cs typeface="Arial" charset="0"/>
              </a:rPr>
              <a:t>Elder abuse affects people from all socio-economic groups, cultures, and ethnicities.  Studies show that </a:t>
            </a:r>
            <a:r>
              <a:rPr lang="en-US" b="1" smtClean="0">
                <a:latin typeface="Calibri" pitchFamily="34" charset="0"/>
                <a:cs typeface="Arial" charset="0"/>
              </a:rPr>
              <a:t>between 2 and 10% </a:t>
            </a:r>
            <a:r>
              <a:rPr lang="en-US" smtClean="0">
                <a:latin typeface="Calibri" pitchFamily="34" charset="0"/>
                <a:cs typeface="Arial" charset="0"/>
              </a:rPr>
              <a:t>of the nation’s older adult population experiences abuse, neglect, exploitation or self-neglect each year.  The few studies </a:t>
            </a:r>
            <a:r>
              <a:rPr lang="en-US" b="1" smtClean="0">
                <a:latin typeface="Calibri" pitchFamily="34" charset="0"/>
                <a:cs typeface="Arial" charset="0"/>
              </a:rPr>
              <a:t>comparing</a:t>
            </a:r>
            <a:r>
              <a:rPr lang="en-US" smtClean="0">
                <a:latin typeface="Calibri" pitchFamily="34" charset="0"/>
                <a:cs typeface="Arial" charset="0"/>
              </a:rPr>
              <a:t> </a:t>
            </a:r>
            <a:r>
              <a:rPr lang="en-US" b="1" smtClean="0">
                <a:latin typeface="Calibri" pitchFamily="34" charset="0"/>
                <a:cs typeface="Arial" charset="0"/>
              </a:rPr>
              <a:t>different cultural groups’ perceptions of elder abuse</a:t>
            </a:r>
            <a:r>
              <a:rPr lang="en-US" smtClean="0">
                <a:latin typeface="Calibri" pitchFamily="34" charset="0"/>
                <a:cs typeface="Arial" charset="0"/>
              </a:rPr>
              <a:t> found significant variations between groups in the </a:t>
            </a:r>
            <a:r>
              <a:rPr lang="en-US" b="1" smtClean="0">
                <a:latin typeface="Calibri" pitchFamily="34" charset="0"/>
                <a:cs typeface="Arial" charset="0"/>
              </a:rPr>
              <a:t>identification and perceived seriousness of psychological, physical, and financial elder abuse and neglect</a:t>
            </a:r>
            <a:r>
              <a:rPr lang="en-US" smtClean="0">
                <a:latin typeface="Calibri" pitchFamily="34" charset="0"/>
                <a:cs typeface="Arial" charset="0"/>
              </a:rPr>
              <a:t>.  It’s important to consider how people define elder abuse, and how cultural norms may affect willingness to report or cooperate with interventions.</a:t>
            </a:r>
          </a:p>
          <a:p>
            <a:endParaRPr lang="en-US" smtClean="0"/>
          </a:p>
          <a:p>
            <a:r>
              <a:rPr lang="en-US" b="1" i="1" smtClean="0">
                <a:latin typeface="Eras Bold ITC" pitchFamily="34" charset="0"/>
                <a:cs typeface="Arial" charset="0"/>
              </a:rPr>
              <a:t>MYTH 2:  It’s a family issue and I shouldn’t get involved.</a:t>
            </a:r>
          </a:p>
          <a:p>
            <a:r>
              <a:rPr lang="en-US" smtClean="0">
                <a:latin typeface="Calibri" pitchFamily="34" charset="0"/>
                <a:cs typeface="Arial" charset="0"/>
              </a:rPr>
              <a:t>Families are often ill-equipped to identify and address elder abuse, so it’s critical for community members to notice and help elders at risk for mistreatment.  </a:t>
            </a:r>
            <a:r>
              <a:rPr lang="en-US" b="1" smtClean="0">
                <a:latin typeface="Calibri" pitchFamily="34" charset="0"/>
                <a:cs typeface="Arial" charset="0"/>
              </a:rPr>
              <a:t>For every case of suspected elder abuse that is reported to authorities, five cases go unreported</a:t>
            </a:r>
            <a:r>
              <a:rPr lang="en-US" smtClean="0">
                <a:latin typeface="Calibri" pitchFamily="34" charset="0"/>
                <a:cs typeface="Arial" charset="0"/>
              </a:rPr>
              <a:t>.  Many older victims’ needs are not being addressed by health, legal, and social services systems.  While the effectiveness of interventions  needs to be thoroughly studied, systems won’t even have a chance to help unless mistreatment is reported.</a:t>
            </a:r>
          </a:p>
          <a:p>
            <a:endParaRPr lang="en-US" smtClean="0"/>
          </a:p>
          <a:p>
            <a:r>
              <a:rPr lang="en-US" b="1" i="1" smtClean="0">
                <a:latin typeface="Eras Bold ITC" pitchFamily="34" charset="0"/>
                <a:cs typeface="Arial" charset="0"/>
              </a:rPr>
              <a:t>MYTH 3:  If I report suspected abuse, Adult Protective Services will remove the older adult from their home.</a:t>
            </a:r>
          </a:p>
          <a:p>
            <a:pPr>
              <a:spcBef>
                <a:spcPts val="800"/>
              </a:spcBef>
            </a:pPr>
            <a:r>
              <a:rPr lang="en-US" smtClean="0">
                <a:latin typeface="Calibri" pitchFamily="34" charset="0"/>
                <a:cs typeface="Arial" charset="0"/>
              </a:rPr>
              <a:t>If there is no serious threat of immediate harm, Adult Protective Services</a:t>
            </a:r>
            <a:r>
              <a:rPr lang="en-US" i="1" smtClean="0">
                <a:latin typeface="Calibri" pitchFamily="34" charset="0"/>
                <a:cs typeface="Arial" charset="0"/>
              </a:rPr>
              <a:t> </a:t>
            </a:r>
            <a:r>
              <a:rPr lang="en-US" smtClean="0">
                <a:latin typeface="Calibri" pitchFamily="34" charset="0"/>
                <a:cs typeface="Arial" charset="0"/>
              </a:rPr>
              <a:t>workers will not remove a non-consenting adult from their residence.  Unlike when child abuse is suspected, in elder/adult abuse cases the social worker presumes the client has decision-making capacity.  Unless a court adjudicates otherwise, they must accept the client’s choices.  </a:t>
            </a:r>
          </a:p>
          <a:p>
            <a:pPr lvl="1">
              <a:spcBef>
                <a:spcPts val="800"/>
              </a:spcBef>
            </a:pPr>
            <a:r>
              <a:rPr lang="en-US" i="1" smtClean="0">
                <a:latin typeface="Calibri" pitchFamily="34" charset="0"/>
                <a:cs typeface="Arial" charset="0"/>
              </a:rPr>
              <a:t>Guiding Value: Every action taken by Adult Protective Services must </a:t>
            </a:r>
            <a:r>
              <a:rPr lang="en-US" b="1" i="1" smtClean="0">
                <a:latin typeface="Calibri" pitchFamily="34" charset="0"/>
                <a:cs typeface="Arial" charset="0"/>
              </a:rPr>
              <a:t>balance the duty to protect the safety of the vulnerable adult with the adult’s right to self-determination.</a:t>
            </a:r>
          </a:p>
          <a:p>
            <a:pPr lvl="1"/>
            <a:r>
              <a:rPr lang="en-US" b="1" i="1" smtClean="0">
                <a:latin typeface="Calibri" pitchFamily="34" charset="0"/>
                <a:cs typeface="Arial" charset="0"/>
              </a:rPr>
              <a:t> </a:t>
            </a:r>
            <a:r>
              <a:rPr lang="en-US" smtClean="0">
                <a:solidFill>
                  <a:srgbClr val="000000"/>
                </a:solidFill>
                <a:latin typeface="Calibri" pitchFamily="34" charset="0"/>
                <a:cs typeface="Arial" charset="0"/>
              </a:rPr>
              <a:t>—</a:t>
            </a:r>
            <a:r>
              <a:rPr lang="en-US" smtClean="0">
                <a:latin typeface="Calibri" pitchFamily="34" charset="0"/>
              </a:rPr>
              <a:t>National Adult Protective Services Association. Code of Ethics</a:t>
            </a: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i="1" dirty="0" smtClean="0"/>
              <a:t>{Be prepared for students to share cases they have heard about.  </a:t>
            </a:r>
          </a:p>
          <a:p>
            <a:pPr>
              <a:defRPr/>
            </a:pPr>
            <a:r>
              <a:rPr lang="en-US" i="1" dirty="0" smtClean="0"/>
              <a:t>Be ready to give examples of policies and procedures around elder abuse and neglect reporting in clinics, community pharmacies, nursing facilities, etc.</a:t>
            </a:r>
          </a:p>
          <a:p>
            <a:pPr>
              <a:defRPr/>
            </a:pPr>
            <a:r>
              <a:rPr lang="en-US" i="1" dirty="0" smtClean="0"/>
              <a:t>You might also want to reiterate the local reporting agencies and go over a sample reporting form.}</a:t>
            </a:r>
            <a:endParaRPr lang="en-US" i="1"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solidFill>
            <a:srgbClr val="FFFFFF"/>
          </a:solidFill>
          <a:ln/>
        </p:spPr>
      </p:sp>
      <p:sp>
        <p:nvSpPr>
          <p:cNvPr id="79875" name="Rectangle 2"/>
          <p:cNvSpPr>
            <a:spLocks noGrp="1" noChangeArrowheads="1"/>
          </p:cNvSpPr>
          <p:nvPr>
            <p:ph type="body" idx="1"/>
          </p:nvPr>
        </p:nvSpPr>
        <p:spPr>
          <a:noFill/>
          <a:ln/>
        </p:spPr>
        <p:txBody>
          <a:bodyPr/>
          <a:lstStyle/>
          <a:p>
            <a:pPr eaLnBrk="1" hangingPunct="1"/>
            <a:r>
              <a:rPr lang="en-US" sz="2200" smtClean="0">
                <a:latin typeface="Lucida Grande" charset="0"/>
                <a:sym typeface="Lucida Grande" charset="0"/>
              </a:rPr>
              <a:t>Who is a mandated reporter?</a:t>
            </a:r>
          </a:p>
          <a:p>
            <a:pPr eaLnBrk="1" hangingPunct="1"/>
            <a:endParaRPr lang="en-US" sz="2200" smtClean="0">
              <a:latin typeface="Lucida Grande" charset="0"/>
              <a:sym typeface="Lucida Grande" charset="0"/>
            </a:endParaRPr>
          </a:p>
          <a:p>
            <a:pPr eaLnBrk="1" hangingPunct="1"/>
            <a:r>
              <a:rPr lang="en-US" sz="2200" smtClean="0">
                <a:latin typeface="Lucida Grande" charset="0"/>
                <a:sym typeface="Lucida Grande" charset="0"/>
              </a:rPr>
              <a:t>Anyone with </a:t>
            </a:r>
            <a:r>
              <a:rPr lang="en-US" sz="2400" smtClean="0"/>
              <a:t>full or intermittent responsibility of care or custody of an elder or dependent adult with or without compensation</a:t>
            </a:r>
          </a:p>
          <a:p>
            <a:pPr eaLnBrk="1" hangingPunct="1"/>
            <a:endParaRPr lang="en-US" sz="2200" smtClean="0">
              <a:latin typeface="Lucida Grande" charset="0"/>
              <a:sym typeface="Lucida Grande" charset="0"/>
            </a:endParaRPr>
          </a:p>
          <a:p>
            <a:pPr eaLnBrk="1" hangingPunct="1"/>
            <a:r>
              <a:rPr lang="en-US" sz="2200" smtClean="0">
                <a:latin typeface="Lucida Grande" charset="0"/>
                <a:sym typeface="Lucida Grande" charset="0"/>
              </a:rPr>
              <a:t>This includes:</a:t>
            </a:r>
          </a:p>
          <a:p>
            <a:pPr marL="0" lvl="1" eaLnBrk="1" hangingPunct="1"/>
            <a:r>
              <a:rPr lang="en-US" b="1" u="sng" smtClean="0"/>
              <a:t>Health practitioners</a:t>
            </a:r>
            <a:r>
              <a:rPr lang="en-US" smtClean="0"/>
              <a:t>, clergy members, care custodians, employees of county adult protective services agencies,  local law enforcement agencies, and employees of financial institutions</a:t>
            </a:r>
          </a:p>
          <a:p>
            <a:pPr eaLnBrk="1" hangingPunct="1"/>
            <a:endParaRPr lang="en-US" sz="2200" smtClean="0">
              <a:latin typeface="Lucida Grande" charset="0"/>
              <a:sym typeface="Lucida Grande" charset="0"/>
            </a:endParaRPr>
          </a:p>
          <a:p>
            <a:pPr eaLnBrk="1" hangingPunct="1"/>
            <a:r>
              <a:rPr lang="en-US" sz="2200" smtClean="0">
                <a:latin typeface="Lucida Grande" charset="0"/>
                <a:sym typeface="Lucida Grande" charset="0"/>
              </a:rPr>
              <a:t>Anyone can make a voluntary (non-mandatory) report as well.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t>Pharmacists are mandated reporters for both child and elder abuse or neglect purposes. That means if you observe, know of or reasonably suspect abuse or neglect, you must contact a reporting agency and let them know.  </a:t>
            </a:r>
          </a:p>
        </p:txBody>
      </p:sp>
      <p:sp>
        <p:nvSpPr>
          <p:cNvPr id="8090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2F88F36F-2C90-47C5-AFA1-29BD863F66B2}"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t>Pharmacists are mandated reporters for both child and elder abuse or neglect purposes. That means if you observe, know of or reasonably suspect abuse or neglect, you must contact a reporting agency and let them know.  </a:t>
            </a:r>
          </a:p>
        </p:txBody>
      </p:sp>
      <p:sp>
        <p:nvSpPr>
          <p:cNvPr id="8192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96E2652B-AB01-4305-A710-A5350BD85E6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D2A529B2-4054-409E-975B-D6FE3F356BF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276475"/>
            <a:ext cx="29273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276475"/>
            <a:ext cx="86296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pitchFamily="18"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pitchFamily="18"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47700"/>
            <a:ext cx="57785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647700"/>
            <a:ext cx="57785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pitchFamily="18"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7153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390525"/>
            <a:ext cx="8629650" cy="8715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58613" y="1950720"/>
            <a:ext cx="11166788" cy="2600960"/>
          </a:xfrm>
          <a:ln>
            <a:noFill/>
          </a:ln>
        </p:spPr>
        <p:txBody>
          <a:bodyPr tIns="0" rIns="26009">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58613" y="4591695"/>
            <a:ext cx="11171123" cy="2492587"/>
          </a:xfrm>
        </p:spPr>
        <p:txBody>
          <a:bodyPr lIns="0" rIns="26009"/>
          <a:lstStyle>
            <a:lvl1pPr marL="0" marR="65023" indent="0" algn="r">
              <a:buNone/>
              <a:defRPr>
                <a:solidFill>
                  <a:schemeClr val="tx1"/>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5A58D62-1DC0-492C-8397-79AA2CEB2886}" type="datetime1">
              <a:rPr lang="en-US"/>
              <a:pPr>
                <a:defRPr/>
              </a:pPr>
              <a:t>10/7/2015</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C1ABA79-3C48-4FD2-AC45-2ECB4EE783B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fld id="{E99B177C-7D8C-463F-8A6A-9C1182B3D4C0}" type="datetime1">
              <a:rPr lang="en-US"/>
              <a:pPr>
                <a:defRPr/>
              </a:pPr>
              <a:t>10/7/2015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a:lvl1pPr>
          </a:lstStyle>
          <a:p>
            <a:pPr>
              <a:defRPr/>
            </a:pPr>
            <a:fld id="{6D50F89D-0374-4DE9-8A47-4C262DF9256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4278" y="1872691"/>
            <a:ext cx="11054080" cy="1937715"/>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54278" y="3846633"/>
            <a:ext cx="11054080" cy="2147146"/>
          </a:xfrm>
        </p:spPr>
        <p:txBody>
          <a:bodyPr lIns="65023" rIns="65023"/>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2A667E-FE11-47B4-8B00-F1D0368D6AF4}" type="datetime1">
              <a:rPr lang="en-US"/>
              <a:pPr>
                <a:defRPr/>
              </a:pPr>
              <a:t>10/7/2015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178DBA-E502-47D9-BB9B-FF14A857B5D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730788"/>
            <a:ext cx="5743787" cy="6307328"/>
          </a:xfrm>
        </p:spPr>
        <p:txBody>
          <a:bodyPr/>
          <a:lstStyle>
            <a:lvl1pPr>
              <a:defRPr sz="3700"/>
            </a:lvl1pPr>
            <a:lvl2pPr>
              <a:defRPr sz="3400"/>
            </a:lvl2pPr>
            <a:lvl3pPr>
              <a:defRPr sz="2800"/>
            </a:lvl3pPr>
            <a:lvl4pPr>
              <a:defRPr sz="26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730788"/>
            <a:ext cx="5743787" cy="6307328"/>
          </a:xfrm>
        </p:spPr>
        <p:txBody>
          <a:bodyPr/>
          <a:lstStyle>
            <a:lvl1pPr>
              <a:defRPr sz="3700"/>
            </a:lvl1pPr>
            <a:lvl2pPr>
              <a:defRPr sz="3400"/>
            </a:lvl2pPr>
            <a:lvl3pPr>
              <a:defRPr sz="2800"/>
            </a:lvl3pPr>
            <a:lvl4pPr>
              <a:defRPr sz="26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310566-560E-44DC-83BE-B0B37DB7FA61}" type="datetime1">
              <a:rPr lang="en-US"/>
              <a:pPr>
                <a:defRPr/>
              </a:pPr>
              <a:t>10/7/2015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ECE823F-85D1-4086-BF09-E8D763B80F4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638575"/>
            <a:ext cx="5746045" cy="937745"/>
          </a:xfrm>
        </p:spPr>
        <p:txBody>
          <a:bodyPr lIns="65023" tIns="0" rIns="65023" bIns="0" anchor="ctr">
            <a:noAutofit/>
          </a:bodyP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a:r>
              <a:rPr lang="en-US" smtClean="0"/>
              <a:t>Click to edit Master text styles</a:t>
            </a:r>
          </a:p>
        </p:txBody>
      </p:sp>
      <p:sp>
        <p:nvSpPr>
          <p:cNvPr id="4" name="Text Placeholder 3"/>
          <p:cNvSpPr>
            <a:spLocks noGrp="1"/>
          </p:cNvSpPr>
          <p:nvPr>
            <p:ph type="body" sz="half" idx="3"/>
          </p:nvPr>
        </p:nvSpPr>
        <p:spPr>
          <a:xfrm>
            <a:off x="6606259" y="2644989"/>
            <a:ext cx="5748302" cy="931332"/>
          </a:xfrm>
        </p:spPr>
        <p:txBody>
          <a:bodyPr lIns="65023" tIns="0" rIns="65023" bIns="0" anchor="ct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a:r>
              <a:rPr lang="en-US" smtClean="0"/>
              <a:t>Click to edit Master text styles</a:t>
            </a:r>
          </a:p>
        </p:txBody>
      </p:sp>
      <p:sp>
        <p:nvSpPr>
          <p:cNvPr id="5" name="Content Placeholder 4"/>
          <p:cNvSpPr>
            <a:spLocks noGrp="1"/>
          </p:cNvSpPr>
          <p:nvPr>
            <p:ph sz="quarter" idx="2"/>
          </p:nvPr>
        </p:nvSpPr>
        <p:spPr>
          <a:xfrm>
            <a:off x="650240" y="3576320"/>
            <a:ext cx="5746045" cy="5469468"/>
          </a:xfrm>
        </p:spPr>
        <p:txBody>
          <a:bodyPr tIns="0"/>
          <a:lstStyle>
            <a:lvl1pPr>
              <a:defRPr sz="3100"/>
            </a:lvl1pPr>
            <a:lvl2pPr>
              <a:defRPr sz="2800"/>
            </a:lvl2pPr>
            <a:lvl3pPr>
              <a:defRPr sz="26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06259" y="3576320"/>
            <a:ext cx="5748302" cy="5469468"/>
          </a:xfrm>
        </p:spPr>
        <p:txBody>
          <a:bodyPr tIns="0"/>
          <a:lstStyle>
            <a:lvl1pPr>
              <a:defRPr sz="3100"/>
            </a:lvl1pPr>
            <a:lvl2pPr>
              <a:defRPr sz="2800"/>
            </a:lvl2pPr>
            <a:lvl3pPr>
              <a:defRPr sz="26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397956B-8798-4DF8-B46C-280E5AE7E85A}" type="datetime1">
              <a:rPr lang="en-US"/>
              <a:pPr>
                <a:defRPr/>
              </a:pPr>
              <a:t>10/7/2015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8B57767-A7B4-4336-983E-829FDB2E07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812693" cy="16256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lstStyle>
          <a:p>
            <a:pPr>
              <a:defRPr/>
            </a:pPr>
            <a:fld id="{336AD5C5-A807-4E05-9558-9C0569CAA715}" type="datetime1">
              <a:rPr lang="en-US"/>
              <a:pPr>
                <a:defRPr/>
              </a:pPr>
              <a:t>10/7/2015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ctr">
              <a:defRPr/>
            </a:lvl1pPr>
          </a:lstStyle>
          <a:p>
            <a:pPr>
              <a:defRPr/>
            </a:pPr>
            <a:fld id="{214B9AB1-EF00-42BD-88F2-458F266A0961}"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5302F69-2758-4B83-AFBC-873FAB8DFFCB}" type="datetime1">
              <a:rPr lang="en-US"/>
              <a:pPr>
                <a:defRPr/>
              </a:pPr>
              <a:t>10/7/2015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96E44DB-6AD0-47C6-BE14-F5679F0CC5E5}"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360" y="731523"/>
            <a:ext cx="3901440" cy="1652693"/>
          </a:xfrm>
        </p:spPr>
        <p:txBody>
          <a:bodyPr>
            <a:noAutofit/>
          </a:bodyPr>
          <a:lstStyle>
            <a:lvl1pPr algn="l" rtl="0">
              <a:spcBef>
                <a:spcPct val="0"/>
              </a:spcBef>
              <a:buNone/>
              <a:defRPr sz="37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75360" y="2384213"/>
            <a:ext cx="3901440" cy="6502400"/>
          </a:xfrm>
        </p:spPr>
        <p:txBody>
          <a:bodyPr lIns="26009" rIns="26009"/>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a:r>
              <a:rPr lang="en-US" smtClean="0"/>
              <a:t>Click to edit Master text styles</a:t>
            </a:r>
          </a:p>
        </p:txBody>
      </p:sp>
      <p:sp>
        <p:nvSpPr>
          <p:cNvPr id="4" name="Content Placeholder 3"/>
          <p:cNvSpPr>
            <a:spLocks noGrp="1"/>
          </p:cNvSpPr>
          <p:nvPr>
            <p:ph sz="half" idx="1"/>
          </p:nvPr>
        </p:nvSpPr>
        <p:spPr>
          <a:xfrm>
            <a:off x="5084516" y="2384213"/>
            <a:ext cx="7270044" cy="6502400"/>
          </a:xfrm>
        </p:spPr>
        <p:txBody>
          <a:bodyPr tIns="0"/>
          <a:lstStyle>
            <a:lvl1pPr>
              <a:defRPr sz="4000"/>
            </a:lvl1pPr>
            <a:lvl2pPr>
              <a:defRPr sz="3700"/>
            </a:lvl2pPr>
            <a:lvl3pPr>
              <a:defRPr sz="3400"/>
            </a:lvl3pPr>
            <a:lvl4pPr>
              <a:defRPr sz="28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lstStyle>
          <a:p>
            <a:pPr>
              <a:defRPr/>
            </a:pPr>
            <a:fld id="{577E2A60-EBD1-4FBB-8E53-29102F2F04F7}" type="datetime1">
              <a:rPr lang="en-US"/>
              <a:pPr>
                <a:defRPr/>
              </a:pPr>
              <a:t>10/7/2015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ctr">
              <a:defRPr/>
            </a:lvl1pPr>
          </a:lstStyle>
          <a:p>
            <a:pPr>
              <a:defRPr/>
            </a:pPr>
            <a:fld id="{E03790FF-4023-43A2-BA3F-3B5C8F3D0486}"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502150" y="1576388"/>
            <a:ext cx="7478713" cy="585152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p>
            <a:pPr>
              <a:defRPr/>
            </a:pPr>
            <a:endParaRPr lang="en-US"/>
          </a:p>
        </p:txBody>
      </p:sp>
      <p:sp>
        <p:nvSpPr>
          <p:cNvPr id="6" name="Right Triangle 5"/>
          <p:cNvSpPr/>
          <p:nvPr/>
        </p:nvSpPr>
        <p:spPr>
          <a:xfrm rot="420000" flipV="1">
            <a:off x="11383963" y="7623175"/>
            <a:ext cx="220662" cy="22066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p>
            <a:pPr>
              <a:defRPr/>
            </a:pPr>
            <a:endParaRPr lang="en-US"/>
          </a:p>
        </p:txBody>
      </p:sp>
      <p:sp>
        <p:nvSpPr>
          <p:cNvPr id="7" name="Freeform 6"/>
          <p:cNvSpPr>
            <a:spLocks/>
          </p:cNvSpPr>
          <p:nvPr/>
        </p:nvSpPr>
        <p:spPr bwMode="auto">
          <a:xfrm flipV="1">
            <a:off x="-14288" y="8272463"/>
            <a:ext cx="13033376" cy="148113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lgn="l">
              <a:defRPr/>
            </a:pPr>
            <a:endParaRPr lang="en-US">
              <a:solidFill>
                <a:schemeClr val="tx1"/>
              </a:solidFill>
              <a:latin typeface="+mn-lt"/>
            </a:endParaRPr>
          </a:p>
        </p:txBody>
      </p:sp>
      <p:sp>
        <p:nvSpPr>
          <p:cNvPr id="8" name="Freeform 7"/>
          <p:cNvSpPr>
            <a:spLocks/>
          </p:cNvSpPr>
          <p:nvPr/>
        </p:nvSpPr>
        <p:spPr bwMode="auto">
          <a:xfrm flipV="1">
            <a:off x="6230938" y="8845550"/>
            <a:ext cx="6773862" cy="9080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lgn="l">
              <a:defRPr/>
            </a:pPr>
            <a:endParaRPr lang="en-US">
              <a:solidFill>
                <a:schemeClr val="tx1"/>
              </a:solidFill>
              <a:latin typeface="+mn-lt"/>
            </a:endParaRPr>
          </a:p>
        </p:txBody>
      </p:sp>
      <p:sp>
        <p:nvSpPr>
          <p:cNvPr id="2" name="Title 1"/>
          <p:cNvSpPr>
            <a:spLocks noGrp="1"/>
          </p:cNvSpPr>
          <p:nvPr>
            <p:ph type="title"/>
          </p:nvPr>
        </p:nvSpPr>
        <p:spPr>
          <a:xfrm>
            <a:off x="866986" y="1673950"/>
            <a:ext cx="3147162" cy="2250839"/>
          </a:xfrm>
        </p:spPr>
        <p:txBody>
          <a:bodyPr lIns="65023" rIns="65023" bIns="65023"/>
          <a:lstStyle>
            <a:lvl1pPr algn="l">
              <a:buNone/>
              <a:defRPr sz="28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66987" y="4023161"/>
            <a:ext cx="3142827" cy="3099477"/>
          </a:xfrm>
        </p:spPr>
        <p:txBody>
          <a:bodyPr lIns="91032" rIns="65023"/>
          <a:lstStyle>
            <a:lvl1pPr marL="0" indent="0" algn="l">
              <a:spcBef>
                <a:spcPts val="356"/>
              </a:spcBef>
              <a:buFontTx/>
              <a:buNone/>
              <a:defRPr sz="1800"/>
            </a:lvl1pPr>
            <a:lvl2pPr>
              <a:defRPr sz="1700"/>
            </a:lvl2pPr>
            <a:lvl3pPr>
              <a:defRPr sz="1400"/>
            </a:lvl3pPr>
            <a:lvl4pPr>
              <a:defRPr sz="1300"/>
            </a:lvl4pPr>
            <a:lvl5pPr>
              <a:defRPr sz="1300"/>
            </a:lvl5pPr>
          </a:lstStyle>
          <a:p>
            <a:pPr lvl="0"/>
            <a:r>
              <a:rPr lang="en-US" smtClean="0"/>
              <a:t>Click to edit Master text styles</a:t>
            </a:r>
          </a:p>
        </p:txBody>
      </p:sp>
      <p:sp>
        <p:nvSpPr>
          <p:cNvPr id="3" name="Picture Placeholder 2"/>
          <p:cNvSpPr>
            <a:spLocks noGrp="1"/>
          </p:cNvSpPr>
          <p:nvPr>
            <p:ph type="pic" idx="1"/>
          </p:nvPr>
        </p:nvSpPr>
        <p:spPr>
          <a:xfrm rot="420000">
            <a:off x="4957572" y="1705980"/>
            <a:ext cx="6567424" cy="5592064"/>
          </a:xfrm>
          <a:prstGeom prst="rect">
            <a:avLst/>
          </a:prstGeom>
          <a:solidFill>
            <a:schemeClr val="bg2"/>
          </a:solidFill>
          <a:ln w="3000" cap="rnd">
            <a:solidFill>
              <a:srgbClr val="C0C0C0"/>
            </a:solidFill>
            <a:round/>
          </a:ln>
          <a:effectLst/>
        </p:spPr>
        <p:txBody>
          <a:bodyPr>
            <a:normAutofit/>
          </a:bodyPr>
          <a:lstStyle>
            <a:lvl1pPr marL="0" indent="0">
              <a:buNone/>
              <a:defRPr sz="46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lgn="r">
              <a:defRPr/>
            </a:lvl1pPr>
          </a:lstStyle>
          <a:p>
            <a:pPr>
              <a:defRPr/>
            </a:pPr>
            <a:fld id="{263DEEED-91BC-4EA9-983D-25CFA2CBED07}" type="datetime1">
              <a:rPr lang="en-US"/>
              <a:pPr>
                <a:defRPr/>
              </a:pPr>
              <a:t>10/7/2015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1487150" y="9040813"/>
            <a:ext cx="866775" cy="519112"/>
          </a:xfrm>
        </p:spPr>
        <p:txBody>
          <a:bodyPr/>
          <a:lstStyle>
            <a:lvl1pPr algn="ctr">
              <a:defRPr/>
            </a:lvl1pPr>
          </a:lstStyle>
          <a:p>
            <a:pPr>
              <a:defRPr/>
            </a:pPr>
            <a:fld id="{3302A493-7307-41DA-88D8-4EC18533EC1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CACE62-0F19-4EBA-A503-41F623EAF93D}" type="datetime1">
              <a:rPr lang="en-US"/>
              <a:pPr>
                <a:defRPr/>
              </a:pPr>
              <a:t>10/7/2015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9614E59-3CA5-47F5-A4CC-081CB17A2A45}"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1300482"/>
            <a:ext cx="2926080" cy="74122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1300482"/>
            <a:ext cx="8561493" cy="74122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8B9DAE4-4071-4956-B2F1-DC23B9771598}" type="datetime1">
              <a:rPr lang="en-US"/>
              <a:pPr>
                <a:defRPr/>
              </a:pPr>
              <a:t>10/7/2015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C9C2B07-960F-43EA-8B00-806A896540D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47700" y="2628900"/>
            <a:ext cx="11709400" cy="45085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Palatino" pitchFamily="18" charset="0"/>
              </a:rPr>
              <a:t>Click to edit Master title style</a:t>
            </a: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transition/>
  <p:hf hdr="0" ftr="0" dt="0"/>
  <p:txStyles>
    <p:titleStyle>
      <a:lvl1pPr algn="ctr" rtl="0" eaLnBrk="0" fontAlgn="base" hangingPunct="0">
        <a:spcBef>
          <a:spcPct val="0"/>
        </a:spcBef>
        <a:spcAft>
          <a:spcPct val="0"/>
        </a:spcAft>
        <a:defRPr sz="7500">
          <a:solidFill>
            <a:schemeClr val="tx1"/>
          </a:solidFill>
          <a:latin typeface="+mj-lt"/>
          <a:ea typeface="+mj-ea"/>
          <a:cs typeface="+mj-cs"/>
          <a:sym typeface="Palatino" pitchFamily="18" charset="0"/>
        </a:defRPr>
      </a:lvl1pPr>
      <a:lvl2pPr algn="ctr" rtl="0" eaLnBrk="0" fontAlgn="base" hangingPunct="0">
        <a:spcBef>
          <a:spcPct val="0"/>
        </a:spcBef>
        <a:spcAft>
          <a:spcPct val="0"/>
        </a:spcAft>
        <a:defRPr sz="7500">
          <a:solidFill>
            <a:schemeClr val="tx1"/>
          </a:solidFill>
          <a:latin typeface="Palatino" pitchFamily="18" charset="0"/>
          <a:sym typeface="Palatino" pitchFamily="18" charset="0"/>
        </a:defRPr>
      </a:lvl2pPr>
      <a:lvl3pPr algn="ctr" rtl="0" eaLnBrk="0" fontAlgn="base" hangingPunct="0">
        <a:spcBef>
          <a:spcPct val="0"/>
        </a:spcBef>
        <a:spcAft>
          <a:spcPct val="0"/>
        </a:spcAft>
        <a:defRPr sz="7500">
          <a:solidFill>
            <a:schemeClr val="tx1"/>
          </a:solidFill>
          <a:latin typeface="Palatino" pitchFamily="18" charset="0"/>
          <a:sym typeface="Palatino" pitchFamily="18" charset="0"/>
        </a:defRPr>
      </a:lvl3pPr>
      <a:lvl4pPr algn="ctr" rtl="0" eaLnBrk="0" fontAlgn="base" hangingPunct="0">
        <a:spcBef>
          <a:spcPct val="0"/>
        </a:spcBef>
        <a:spcAft>
          <a:spcPct val="0"/>
        </a:spcAft>
        <a:defRPr sz="7500">
          <a:solidFill>
            <a:schemeClr val="tx1"/>
          </a:solidFill>
          <a:latin typeface="Palatino" pitchFamily="18" charset="0"/>
          <a:sym typeface="Palatino" pitchFamily="18" charset="0"/>
        </a:defRPr>
      </a:lvl4pPr>
      <a:lvl5pPr algn="ctr" rtl="0" eaLnBrk="0" fontAlgn="base" hangingPunct="0">
        <a:spcBef>
          <a:spcPct val="0"/>
        </a:spcBef>
        <a:spcAft>
          <a:spcPct val="0"/>
        </a:spcAft>
        <a:defRPr sz="7500">
          <a:solidFill>
            <a:schemeClr val="tx1"/>
          </a:solidFill>
          <a:latin typeface="Palatino" pitchFamily="18" charset="0"/>
          <a:sym typeface="Palatino" pitchFamily="18" charset="0"/>
        </a:defRPr>
      </a:lvl5pPr>
      <a:lvl6pPr marL="457200" algn="ctr" rtl="0" fontAlgn="base">
        <a:spcBef>
          <a:spcPct val="0"/>
        </a:spcBef>
        <a:spcAft>
          <a:spcPct val="0"/>
        </a:spcAft>
        <a:defRPr sz="7500">
          <a:solidFill>
            <a:schemeClr val="tx1"/>
          </a:solidFill>
          <a:latin typeface="Palatino" pitchFamily="18" charset="0"/>
          <a:sym typeface="Palatino" pitchFamily="18" charset="0"/>
        </a:defRPr>
      </a:lvl6pPr>
      <a:lvl7pPr marL="914400" algn="ctr" rtl="0" fontAlgn="base">
        <a:spcBef>
          <a:spcPct val="0"/>
        </a:spcBef>
        <a:spcAft>
          <a:spcPct val="0"/>
        </a:spcAft>
        <a:defRPr sz="7500">
          <a:solidFill>
            <a:schemeClr val="tx1"/>
          </a:solidFill>
          <a:latin typeface="Palatino" pitchFamily="18" charset="0"/>
          <a:sym typeface="Palatino" pitchFamily="18" charset="0"/>
        </a:defRPr>
      </a:lvl7pPr>
      <a:lvl8pPr marL="1371600" algn="ctr" rtl="0" fontAlgn="base">
        <a:spcBef>
          <a:spcPct val="0"/>
        </a:spcBef>
        <a:spcAft>
          <a:spcPct val="0"/>
        </a:spcAft>
        <a:defRPr sz="7500">
          <a:solidFill>
            <a:schemeClr val="tx1"/>
          </a:solidFill>
          <a:latin typeface="Palatino" pitchFamily="18" charset="0"/>
          <a:sym typeface="Palatino" pitchFamily="18" charset="0"/>
        </a:defRPr>
      </a:lvl8pPr>
      <a:lvl9pPr marL="1828800" algn="ctr" rtl="0" fontAlgn="base">
        <a:spcBef>
          <a:spcPct val="0"/>
        </a:spcBef>
        <a:spcAft>
          <a:spcPct val="0"/>
        </a:spcAft>
        <a:defRPr sz="7500">
          <a:solidFill>
            <a:schemeClr val="tx1"/>
          </a:solidFill>
          <a:latin typeface="Palatino" pitchFamily="18" charset="0"/>
          <a:sym typeface="Palatino" pitchFamily="18" charset="0"/>
        </a:defRPr>
      </a:lvl9pPr>
    </p:titleStyle>
    <p:bodyStyle>
      <a:lvl1pPr marL="342900" indent="-342900" algn="ctr" rtl="0" eaLnBrk="0" fontAlgn="base" hangingPunct="0">
        <a:lnSpc>
          <a:spcPct val="120000"/>
        </a:lnSpc>
        <a:spcBef>
          <a:spcPct val="0"/>
        </a:spcBef>
        <a:spcAft>
          <a:spcPct val="0"/>
        </a:spcAft>
        <a:defRPr sz="3200" i="1">
          <a:solidFill>
            <a:schemeClr val="tx1"/>
          </a:solidFill>
          <a:latin typeface="+mn-lt"/>
          <a:ea typeface="+mn-ea"/>
          <a:cs typeface="+mn-cs"/>
          <a:sym typeface="Hoefler Text" charset="0"/>
        </a:defRPr>
      </a:lvl1pPr>
      <a:lvl2pPr marL="742950" indent="-285750" algn="ctr" rtl="0" eaLnBrk="0" fontAlgn="base" hangingPunct="0">
        <a:lnSpc>
          <a:spcPct val="120000"/>
        </a:lnSpc>
        <a:spcBef>
          <a:spcPct val="0"/>
        </a:spcBef>
        <a:spcAft>
          <a:spcPct val="0"/>
        </a:spcAft>
        <a:defRPr sz="3200" i="1">
          <a:solidFill>
            <a:schemeClr val="tx1"/>
          </a:solidFill>
          <a:latin typeface="+mn-lt"/>
          <a:sym typeface="Hoefler Text" charset="0"/>
        </a:defRPr>
      </a:lvl2pPr>
      <a:lvl3pPr marL="1143000" indent="-228600" algn="ctr" rtl="0" eaLnBrk="0" fontAlgn="base" hangingPunct="0">
        <a:lnSpc>
          <a:spcPct val="120000"/>
        </a:lnSpc>
        <a:spcBef>
          <a:spcPct val="0"/>
        </a:spcBef>
        <a:spcAft>
          <a:spcPct val="0"/>
        </a:spcAft>
        <a:defRPr sz="3200" i="1">
          <a:solidFill>
            <a:schemeClr val="tx1"/>
          </a:solidFill>
          <a:latin typeface="+mn-lt"/>
          <a:sym typeface="Hoefler Text" charset="0"/>
        </a:defRPr>
      </a:lvl3pPr>
      <a:lvl4pPr marL="1600200" indent="-228600" algn="ctr" rtl="0" eaLnBrk="0" fontAlgn="base" hangingPunct="0">
        <a:lnSpc>
          <a:spcPct val="120000"/>
        </a:lnSpc>
        <a:spcBef>
          <a:spcPct val="0"/>
        </a:spcBef>
        <a:spcAft>
          <a:spcPct val="0"/>
        </a:spcAft>
        <a:defRPr sz="3200" i="1">
          <a:solidFill>
            <a:schemeClr val="tx1"/>
          </a:solidFill>
          <a:latin typeface="+mn-lt"/>
          <a:sym typeface="Hoefler Text" charset="0"/>
        </a:defRPr>
      </a:lvl4pPr>
      <a:lvl5pPr marL="2057400" indent="-228600" algn="ctr" rtl="0" eaLnBrk="0" fontAlgn="base" hangingPunct="0">
        <a:lnSpc>
          <a:spcPct val="120000"/>
        </a:lnSpc>
        <a:spcBef>
          <a:spcPct val="0"/>
        </a:spcBef>
        <a:spcAft>
          <a:spcPct val="0"/>
        </a:spcAft>
        <a:defRPr sz="3200" i="1">
          <a:solidFill>
            <a:schemeClr val="tx1"/>
          </a:solidFill>
          <a:latin typeface="+mn-lt"/>
          <a:sym typeface="Hoefler Text" charset="0"/>
        </a:defRPr>
      </a:lvl5pPr>
      <a:lvl6pPr marL="457200" algn="ctr" rtl="0" fontAlgn="base">
        <a:lnSpc>
          <a:spcPct val="120000"/>
        </a:lnSpc>
        <a:spcBef>
          <a:spcPct val="0"/>
        </a:spcBef>
        <a:spcAft>
          <a:spcPct val="0"/>
        </a:spcAft>
        <a:defRPr sz="3200" i="1">
          <a:solidFill>
            <a:schemeClr val="tx1"/>
          </a:solidFill>
          <a:latin typeface="+mn-lt"/>
          <a:sym typeface="Hoefler Text" charset="0"/>
        </a:defRPr>
      </a:lvl6pPr>
      <a:lvl7pPr marL="914400" algn="ctr" rtl="0" fontAlgn="base">
        <a:lnSpc>
          <a:spcPct val="120000"/>
        </a:lnSpc>
        <a:spcBef>
          <a:spcPct val="0"/>
        </a:spcBef>
        <a:spcAft>
          <a:spcPct val="0"/>
        </a:spcAft>
        <a:defRPr sz="3200" i="1">
          <a:solidFill>
            <a:schemeClr val="tx1"/>
          </a:solidFill>
          <a:latin typeface="+mn-lt"/>
          <a:sym typeface="Hoefler Text" charset="0"/>
        </a:defRPr>
      </a:lvl7pPr>
      <a:lvl8pPr marL="1371600" algn="ctr" rtl="0" fontAlgn="base">
        <a:lnSpc>
          <a:spcPct val="120000"/>
        </a:lnSpc>
        <a:spcBef>
          <a:spcPct val="0"/>
        </a:spcBef>
        <a:spcAft>
          <a:spcPct val="0"/>
        </a:spcAft>
        <a:defRPr sz="3200" i="1">
          <a:solidFill>
            <a:schemeClr val="tx1"/>
          </a:solidFill>
          <a:latin typeface="+mn-lt"/>
          <a:sym typeface="Hoefler Text" charset="0"/>
        </a:defRPr>
      </a:lvl8pPr>
      <a:lvl9pPr marL="1828800" algn="ctr" rtl="0" fontAlgn="base">
        <a:lnSpc>
          <a:spcPct val="120000"/>
        </a:lnSpc>
        <a:spcBef>
          <a:spcPct val="0"/>
        </a:spcBef>
        <a:spcAft>
          <a:spcPct val="0"/>
        </a:spcAft>
        <a:defRPr sz="3200" i="1">
          <a:solidFill>
            <a:schemeClr val="tx1"/>
          </a:solidFill>
          <a:latin typeface="+mn-lt"/>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transition/>
  <p:hf hdr="0" ftr="0" dt="0"/>
  <p:txStyles>
    <p:titleStyle>
      <a:lvl1pPr algn="l" rtl="0" eaLnBrk="0" fontAlgn="base" hangingPunct="0">
        <a:spcBef>
          <a:spcPct val="0"/>
        </a:spcBef>
        <a:spcAft>
          <a:spcPct val="0"/>
        </a:spcAft>
        <a:defRPr sz="8100">
          <a:solidFill>
            <a:schemeClr val="tx1"/>
          </a:solidFill>
          <a:latin typeface="+mj-lt"/>
          <a:ea typeface="+mj-ea"/>
          <a:cs typeface="+mj-cs"/>
          <a:sym typeface="Palatino" pitchFamily="18" charset="0"/>
        </a:defRPr>
      </a:lvl1pPr>
      <a:lvl2pPr algn="l" rtl="0" eaLnBrk="0" fontAlgn="base" hangingPunct="0">
        <a:spcBef>
          <a:spcPct val="0"/>
        </a:spcBef>
        <a:spcAft>
          <a:spcPct val="0"/>
        </a:spcAft>
        <a:defRPr sz="8100">
          <a:solidFill>
            <a:schemeClr val="tx1"/>
          </a:solidFill>
          <a:latin typeface="Palatino" pitchFamily="18" charset="0"/>
          <a:sym typeface="Palatino" pitchFamily="18" charset="0"/>
        </a:defRPr>
      </a:lvl2pPr>
      <a:lvl3pPr algn="l" rtl="0" eaLnBrk="0" fontAlgn="base" hangingPunct="0">
        <a:spcBef>
          <a:spcPct val="0"/>
        </a:spcBef>
        <a:spcAft>
          <a:spcPct val="0"/>
        </a:spcAft>
        <a:defRPr sz="8100">
          <a:solidFill>
            <a:schemeClr val="tx1"/>
          </a:solidFill>
          <a:latin typeface="Palatino" pitchFamily="18" charset="0"/>
          <a:sym typeface="Palatino" pitchFamily="18" charset="0"/>
        </a:defRPr>
      </a:lvl3pPr>
      <a:lvl4pPr algn="l" rtl="0" eaLnBrk="0" fontAlgn="base" hangingPunct="0">
        <a:spcBef>
          <a:spcPct val="0"/>
        </a:spcBef>
        <a:spcAft>
          <a:spcPct val="0"/>
        </a:spcAft>
        <a:defRPr sz="8100">
          <a:solidFill>
            <a:schemeClr val="tx1"/>
          </a:solidFill>
          <a:latin typeface="Palatino" pitchFamily="18" charset="0"/>
          <a:sym typeface="Palatino" pitchFamily="18" charset="0"/>
        </a:defRPr>
      </a:lvl4pPr>
      <a:lvl5pPr algn="l" rtl="0" eaLnBrk="0" fontAlgn="base" hangingPunct="0">
        <a:spcBef>
          <a:spcPct val="0"/>
        </a:spcBef>
        <a:spcAft>
          <a:spcPct val="0"/>
        </a:spcAft>
        <a:defRPr sz="8100">
          <a:solidFill>
            <a:schemeClr val="tx1"/>
          </a:solidFill>
          <a:latin typeface="Palatino" pitchFamily="18" charset="0"/>
          <a:sym typeface="Palatino" pitchFamily="18" charset="0"/>
        </a:defRPr>
      </a:lvl5pPr>
      <a:lvl6pPr marL="457200" algn="l" rtl="0" fontAlgn="base">
        <a:spcBef>
          <a:spcPct val="0"/>
        </a:spcBef>
        <a:spcAft>
          <a:spcPct val="0"/>
        </a:spcAft>
        <a:defRPr sz="8100">
          <a:solidFill>
            <a:schemeClr val="tx1"/>
          </a:solidFill>
          <a:latin typeface="Palatino" pitchFamily="18" charset="0"/>
          <a:sym typeface="Palatino" pitchFamily="18" charset="0"/>
        </a:defRPr>
      </a:lvl6pPr>
      <a:lvl7pPr marL="914400" algn="l" rtl="0" fontAlgn="base">
        <a:spcBef>
          <a:spcPct val="0"/>
        </a:spcBef>
        <a:spcAft>
          <a:spcPct val="0"/>
        </a:spcAft>
        <a:defRPr sz="8100">
          <a:solidFill>
            <a:schemeClr val="tx1"/>
          </a:solidFill>
          <a:latin typeface="Palatino" pitchFamily="18" charset="0"/>
          <a:sym typeface="Palatino" pitchFamily="18" charset="0"/>
        </a:defRPr>
      </a:lvl7pPr>
      <a:lvl8pPr marL="1371600" algn="l" rtl="0" fontAlgn="base">
        <a:spcBef>
          <a:spcPct val="0"/>
        </a:spcBef>
        <a:spcAft>
          <a:spcPct val="0"/>
        </a:spcAft>
        <a:defRPr sz="8100">
          <a:solidFill>
            <a:schemeClr val="tx1"/>
          </a:solidFill>
          <a:latin typeface="Palatino" pitchFamily="18" charset="0"/>
          <a:sym typeface="Palatino" pitchFamily="18" charset="0"/>
        </a:defRPr>
      </a:lvl8pPr>
      <a:lvl9pPr marL="1828800" algn="l" rtl="0" fontAlgn="base">
        <a:spcBef>
          <a:spcPct val="0"/>
        </a:spcBef>
        <a:spcAft>
          <a:spcPct val="0"/>
        </a:spcAft>
        <a:defRPr sz="8100">
          <a:solidFill>
            <a:schemeClr val="tx1"/>
          </a:solidFill>
          <a:latin typeface="Palatino" pitchFamily="18" charset="0"/>
          <a:sym typeface="Palatino" pitchFamily="18"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pitchFamily="18" charset="0"/>
        </a:defRPr>
      </a:lvl1pPr>
      <a:lvl2pPr marL="8890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2pPr>
      <a:lvl3pPr marL="13335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3pPr>
      <a:lvl4pPr marL="17780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4pPr>
      <a:lvl5pPr marL="22225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5pPr>
      <a:lvl6pPr marL="26797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6pPr>
      <a:lvl7pPr marL="31369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7pPr>
      <a:lvl8pPr marL="35941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8pPr>
      <a:lvl9pPr marL="40513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ransition/>
  <p:hf hdr="0" ftr="0" dt="0"/>
  <p:txStyles>
    <p:titleStyle>
      <a:lvl1pPr algn="l" rtl="0" eaLnBrk="0" fontAlgn="base" hangingPunct="0">
        <a:spcBef>
          <a:spcPct val="0"/>
        </a:spcBef>
        <a:spcAft>
          <a:spcPct val="0"/>
        </a:spcAft>
        <a:defRPr sz="8100">
          <a:solidFill>
            <a:schemeClr val="tx1"/>
          </a:solidFill>
          <a:latin typeface="+mj-lt"/>
          <a:ea typeface="+mj-ea"/>
          <a:cs typeface="+mj-cs"/>
          <a:sym typeface="Palatino" pitchFamily="18" charset="0"/>
        </a:defRPr>
      </a:lvl1pPr>
      <a:lvl2pPr algn="l" rtl="0" eaLnBrk="0" fontAlgn="base" hangingPunct="0">
        <a:spcBef>
          <a:spcPct val="0"/>
        </a:spcBef>
        <a:spcAft>
          <a:spcPct val="0"/>
        </a:spcAft>
        <a:defRPr sz="8100">
          <a:solidFill>
            <a:schemeClr val="tx1"/>
          </a:solidFill>
          <a:latin typeface="Palatino" pitchFamily="18" charset="0"/>
          <a:sym typeface="Palatino" pitchFamily="18" charset="0"/>
        </a:defRPr>
      </a:lvl2pPr>
      <a:lvl3pPr algn="l" rtl="0" eaLnBrk="0" fontAlgn="base" hangingPunct="0">
        <a:spcBef>
          <a:spcPct val="0"/>
        </a:spcBef>
        <a:spcAft>
          <a:spcPct val="0"/>
        </a:spcAft>
        <a:defRPr sz="8100">
          <a:solidFill>
            <a:schemeClr val="tx1"/>
          </a:solidFill>
          <a:latin typeface="Palatino" pitchFamily="18" charset="0"/>
          <a:sym typeface="Palatino" pitchFamily="18" charset="0"/>
        </a:defRPr>
      </a:lvl3pPr>
      <a:lvl4pPr algn="l" rtl="0" eaLnBrk="0" fontAlgn="base" hangingPunct="0">
        <a:spcBef>
          <a:spcPct val="0"/>
        </a:spcBef>
        <a:spcAft>
          <a:spcPct val="0"/>
        </a:spcAft>
        <a:defRPr sz="8100">
          <a:solidFill>
            <a:schemeClr val="tx1"/>
          </a:solidFill>
          <a:latin typeface="Palatino" pitchFamily="18" charset="0"/>
          <a:sym typeface="Palatino" pitchFamily="18" charset="0"/>
        </a:defRPr>
      </a:lvl4pPr>
      <a:lvl5pPr algn="l" rtl="0" eaLnBrk="0" fontAlgn="base" hangingPunct="0">
        <a:spcBef>
          <a:spcPct val="0"/>
        </a:spcBef>
        <a:spcAft>
          <a:spcPct val="0"/>
        </a:spcAft>
        <a:defRPr sz="8100">
          <a:solidFill>
            <a:schemeClr val="tx1"/>
          </a:solidFill>
          <a:latin typeface="Palatino" pitchFamily="18" charset="0"/>
          <a:sym typeface="Palatino" pitchFamily="18" charset="0"/>
        </a:defRPr>
      </a:lvl5pPr>
      <a:lvl6pPr marL="457200" algn="l" rtl="0" fontAlgn="base">
        <a:spcBef>
          <a:spcPct val="0"/>
        </a:spcBef>
        <a:spcAft>
          <a:spcPct val="0"/>
        </a:spcAft>
        <a:defRPr sz="8100">
          <a:solidFill>
            <a:schemeClr val="tx1"/>
          </a:solidFill>
          <a:latin typeface="Palatino" pitchFamily="18" charset="0"/>
          <a:sym typeface="Palatino" pitchFamily="18" charset="0"/>
        </a:defRPr>
      </a:lvl6pPr>
      <a:lvl7pPr marL="914400" algn="l" rtl="0" fontAlgn="base">
        <a:spcBef>
          <a:spcPct val="0"/>
        </a:spcBef>
        <a:spcAft>
          <a:spcPct val="0"/>
        </a:spcAft>
        <a:defRPr sz="8100">
          <a:solidFill>
            <a:schemeClr val="tx1"/>
          </a:solidFill>
          <a:latin typeface="Palatino" pitchFamily="18" charset="0"/>
          <a:sym typeface="Palatino" pitchFamily="18" charset="0"/>
        </a:defRPr>
      </a:lvl7pPr>
      <a:lvl8pPr marL="1371600" algn="l" rtl="0" fontAlgn="base">
        <a:spcBef>
          <a:spcPct val="0"/>
        </a:spcBef>
        <a:spcAft>
          <a:spcPct val="0"/>
        </a:spcAft>
        <a:defRPr sz="8100">
          <a:solidFill>
            <a:schemeClr val="tx1"/>
          </a:solidFill>
          <a:latin typeface="Palatino" pitchFamily="18" charset="0"/>
          <a:sym typeface="Palatino" pitchFamily="18" charset="0"/>
        </a:defRPr>
      </a:lvl8pPr>
      <a:lvl9pPr marL="1828800" algn="l" rtl="0" fontAlgn="base">
        <a:spcBef>
          <a:spcPct val="0"/>
        </a:spcBef>
        <a:spcAft>
          <a:spcPct val="0"/>
        </a:spcAft>
        <a:defRPr sz="8100">
          <a:solidFill>
            <a:schemeClr val="tx1"/>
          </a:solidFill>
          <a:latin typeface="Palatino" pitchFamily="18" charset="0"/>
          <a:sym typeface="Palatino" pitchFamily="18"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pitchFamily="18" charset="0"/>
        </a:defRPr>
      </a:lvl1pPr>
      <a:lvl2pPr marL="8890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2pPr>
      <a:lvl3pPr marL="13335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3pPr>
      <a:lvl4pPr marL="17780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4pPr>
      <a:lvl5pPr marL="2222500" indent="-444500" algn="l" rtl="0" eaLnBrk="0" fontAlgn="base" hangingPunct="0">
        <a:lnSpc>
          <a:spcPct val="120000"/>
        </a:lnSpc>
        <a:spcBef>
          <a:spcPts val="2400"/>
        </a:spcBef>
        <a:spcAft>
          <a:spcPct val="0"/>
        </a:spcAft>
        <a:buSzPct val="93000"/>
        <a:buChar char="•"/>
        <a:defRPr sz="3200">
          <a:solidFill>
            <a:schemeClr val="tx1"/>
          </a:solidFill>
          <a:latin typeface="+mn-lt"/>
          <a:sym typeface="Palatino" pitchFamily="18" charset="0"/>
        </a:defRPr>
      </a:lvl5pPr>
      <a:lvl6pPr marL="26797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6pPr>
      <a:lvl7pPr marL="31369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7pPr>
      <a:lvl8pPr marL="35941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8pPr>
      <a:lvl9pPr marL="4051300" indent="-444500" algn="l" rtl="0" fontAlgn="base">
        <a:lnSpc>
          <a:spcPct val="120000"/>
        </a:lnSpc>
        <a:spcBef>
          <a:spcPts val="2400"/>
        </a:spcBef>
        <a:spcAft>
          <a:spcPct val="0"/>
        </a:spcAft>
        <a:buSzPct val="93000"/>
        <a:buChar char="•"/>
        <a:defRPr sz="3200">
          <a:solidFill>
            <a:schemeClr val="tx1"/>
          </a:solidFill>
          <a:latin typeface="+mn-lt"/>
          <a:sym typeface="Palatino"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647700" y="647700"/>
            <a:ext cx="11709400" cy="84582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Palatino" pitchFamily="18" charset="0"/>
              </a:rPr>
              <a:t>Click to edit Master text styles</a:t>
            </a:r>
          </a:p>
          <a:p>
            <a:pPr lvl="1"/>
            <a:r>
              <a:rPr lang="en-US" smtClean="0">
                <a:sym typeface="Palatino" pitchFamily="18" charset="0"/>
              </a:rPr>
              <a:t>Second level</a:t>
            </a:r>
          </a:p>
          <a:p>
            <a:pPr lvl="2"/>
            <a:r>
              <a:rPr lang="en-US" smtClean="0">
                <a:sym typeface="Palatino" pitchFamily="18" charset="0"/>
              </a:rPr>
              <a:t>Third level</a:t>
            </a:r>
          </a:p>
          <a:p>
            <a:pPr lvl="3"/>
            <a:r>
              <a:rPr lang="en-US" smtClean="0">
                <a:sym typeface="Palatino" pitchFamily="18" charset="0"/>
              </a:rPr>
              <a:t>Fourth level</a:t>
            </a:r>
          </a:p>
          <a:p>
            <a:pPr lvl="4"/>
            <a:r>
              <a:rPr lang="en-US" smtClean="0">
                <a:sym typeface="Palatino" pitchFamily="18" charset="0"/>
              </a:rPr>
              <a:t>Fifth level</a:t>
            </a:r>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p:hf hdr="0" ftr="0" dt="0"/>
  <p:txStyles>
    <p:titleStyle>
      <a:lvl1pPr algn="l" rtl="0" eaLnBrk="0" fontAlgn="base" hangingPunct="0">
        <a:spcBef>
          <a:spcPct val="0"/>
        </a:spcBef>
        <a:spcAft>
          <a:spcPct val="0"/>
        </a:spcAft>
        <a:defRPr sz="8100">
          <a:solidFill>
            <a:schemeClr val="tx1"/>
          </a:solidFill>
          <a:latin typeface="+mj-lt"/>
          <a:ea typeface="+mj-ea"/>
          <a:cs typeface="+mj-cs"/>
          <a:sym typeface="Palatino" pitchFamily="18" charset="0"/>
        </a:defRPr>
      </a:lvl1pPr>
      <a:lvl2pPr algn="l" rtl="0" eaLnBrk="0" fontAlgn="base" hangingPunct="0">
        <a:spcBef>
          <a:spcPct val="0"/>
        </a:spcBef>
        <a:spcAft>
          <a:spcPct val="0"/>
        </a:spcAft>
        <a:defRPr sz="8100">
          <a:solidFill>
            <a:schemeClr val="tx1"/>
          </a:solidFill>
          <a:latin typeface="Palatino" pitchFamily="18" charset="0"/>
          <a:sym typeface="Palatino" pitchFamily="18" charset="0"/>
        </a:defRPr>
      </a:lvl2pPr>
      <a:lvl3pPr algn="l" rtl="0" eaLnBrk="0" fontAlgn="base" hangingPunct="0">
        <a:spcBef>
          <a:spcPct val="0"/>
        </a:spcBef>
        <a:spcAft>
          <a:spcPct val="0"/>
        </a:spcAft>
        <a:defRPr sz="8100">
          <a:solidFill>
            <a:schemeClr val="tx1"/>
          </a:solidFill>
          <a:latin typeface="Palatino" pitchFamily="18" charset="0"/>
          <a:sym typeface="Palatino" pitchFamily="18" charset="0"/>
        </a:defRPr>
      </a:lvl3pPr>
      <a:lvl4pPr algn="l" rtl="0" eaLnBrk="0" fontAlgn="base" hangingPunct="0">
        <a:spcBef>
          <a:spcPct val="0"/>
        </a:spcBef>
        <a:spcAft>
          <a:spcPct val="0"/>
        </a:spcAft>
        <a:defRPr sz="8100">
          <a:solidFill>
            <a:schemeClr val="tx1"/>
          </a:solidFill>
          <a:latin typeface="Palatino" pitchFamily="18" charset="0"/>
          <a:sym typeface="Palatino" pitchFamily="18" charset="0"/>
        </a:defRPr>
      </a:lvl4pPr>
      <a:lvl5pPr algn="l" rtl="0" eaLnBrk="0" fontAlgn="base" hangingPunct="0">
        <a:spcBef>
          <a:spcPct val="0"/>
        </a:spcBef>
        <a:spcAft>
          <a:spcPct val="0"/>
        </a:spcAft>
        <a:defRPr sz="8100">
          <a:solidFill>
            <a:schemeClr val="tx1"/>
          </a:solidFill>
          <a:latin typeface="Palatino" pitchFamily="18" charset="0"/>
          <a:sym typeface="Palatino" pitchFamily="18" charset="0"/>
        </a:defRPr>
      </a:lvl5pPr>
      <a:lvl6pPr marL="457200" algn="l" rtl="0" fontAlgn="base">
        <a:spcBef>
          <a:spcPct val="0"/>
        </a:spcBef>
        <a:spcAft>
          <a:spcPct val="0"/>
        </a:spcAft>
        <a:defRPr sz="8100">
          <a:solidFill>
            <a:schemeClr val="tx1"/>
          </a:solidFill>
          <a:latin typeface="Palatino" pitchFamily="18" charset="0"/>
          <a:sym typeface="Palatino" pitchFamily="18" charset="0"/>
        </a:defRPr>
      </a:lvl6pPr>
      <a:lvl7pPr marL="914400" algn="l" rtl="0" fontAlgn="base">
        <a:spcBef>
          <a:spcPct val="0"/>
        </a:spcBef>
        <a:spcAft>
          <a:spcPct val="0"/>
        </a:spcAft>
        <a:defRPr sz="8100">
          <a:solidFill>
            <a:schemeClr val="tx1"/>
          </a:solidFill>
          <a:latin typeface="Palatino" pitchFamily="18" charset="0"/>
          <a:sym typeface="Palatino" pitchFamily="18" charset="0"/>
        </a:defRPr>
      </a:lvl7pPr>
      <a:lvl8pPr marL="1371600" algn="l" rtl="0" fontAlgn="base">
        <a:spcBef>
          <a:spcPct val="0"/>
        </a:spcBef>
        <a:spcAft>
          <a:spcPct val="0"/>
        </a:spcAft>
        <a:defRPr sz="8100">
          <a:solidFill>
            <a:schemeClr val="tx1"/>
          </a:solidFill>
          <a:latin typeface="Palatino" pitchFamily="18" charset="0"/>
          <a:sym typeface="Palatino" pitchFamily="18" charset="0"/>
        </a:defRPr>
      </a:lvl8pPr>
      <a:lvl9pPr marL="1828800" algn="l" rtl="0" fontAlgn="base">
        <a:spcBef>
          <a:spcPct val="0"/>
        </a:spcBef>
        <a:spcAft>
          <a:spcPct val="0"/>
        </a:spcAft>
        <a:defRPr sz="8100">
          <a:solidFill>
            <a:schemeClr val="tx1"/>
          </a:solidFill>
          <a:latin typeface="Palatino" pitchFamily="18" charset="0"/>
          <a:sym typeface="Palatino" pitchFamily="18" charset="0"/>
        </a:defRPr>
      </a:lvl9pPr>
    </p:titleStyle>
    <p:bodyStyle>
      <a:lvl1pPr marL="444500" indent="-444500" algn="l" rtl="0" eaLnBrk="0" fontAlgn="base" hangingPunct="0">
        <a:lnSpc>
          <a:spcPct val="120000"/>
        </a:lnSpc>
        <a:spcBef>
          <a:spcPts val="4700"/>
        </a:spcBef>
        <a:spcAft>
          <a:spcPct val="0"/>
        </a:spcAft>
        <a:buSzPct val="93000"/>
        <a:buChar char="•"/>
        <a:defRPr sz="4300">
          <a:solidFill>
            <a:schemeClr val="tx1"/>
          </a:solidFill>
          <a:latin typeface="+mn-lt"/>
          <a:ea typeface="+mn-ea"/>
          <a:cs typeface="+mn-cs"/>
          <a:sym typeface="Palatino" pitchFamily="18" charset="0"/>
        </a:defRPr>
      </a:lvl1pPr>
      <a:lvl2pPr marL="838200" indent="-444500" algn="l" rtl="0" eaLnBrk="0" fontAlgn="base" hangingPunct="0">
        <a:lnSpc>
          <a:spcPct val="120000"/>
        </a:lnSpc>
        <a:spcBef>
          <a:spcPts val="4700"/>
        </a:spcBef>
        <a:spcAft>
          <a:spcPct val="0"/>
        </a:spcAft>
        <a:buSzPct val="93000"/>
        <a:buChar char="•"/>
        <a:defRPr sz="4300">
          <a:solidFill>
            <a:schemeClr val="tx1"/>
          </a:solidFill>
          <a:latin typeface="+mn-lt"/>
          <a:sym typeface="Palatino" pitchFamily="18" charset="0"/>
        </a:defRPr>
      </a:lvl2pPr>
      <a:lvl3pPr marL="1282700" indent="-444500" algn="l" rtl="0" eaLnBrk="0" fontAlgn="base" hangingPunct="0">
        <a:lnSpc>
          <a:spcPct val="120000"/>
        </a:lnSpc>
        <a:spcBef>
          <a:spcPts val="4700"/>
        </a:spcBef>
        <a:spcAft>
          <a:spcPct val="0"/>
        </a:spcAft>
        <a:buSzPct val="93000"/>
        <a:buChar char="•"/>
        <a:defRPr sz="4300">
          <a:solidFill>
            <a:schemeClr val="tx1"/>
          </a:solidFill>
          <a:latin typeface="+mn-lt"/>
          <a:sym typeface="Palatino" pitchFamily="18" charset="0"/>
        </a:defRPr>
      </a:lvl3pPr>
      <a:lvl4pPr marL="1727200" indent="-444500" algn="l" rtl="0" eaLnBrk="0" fontAlgn="base" hangingPunct="0">
        <a:lnSpc>
          <a:spcPct val="120000"/>
        </a:lnSpc>
        <a:spcBef>
          <a:spcPts val="4700"/>
        </a:spcBef>
        <a:spcAft>
          <a:spcPct val="0"/>
        </a:spcAft>
        <a:buSzPct val="93000"/>
        <a:buChar char="•"/>
        <a:defRPr sz="4300">
          <a:solidFill>
            <a:schemeClr val="tx1"/>
          </a:solidFill>
          <a:latin typeface="+mn-lt"/>
          <a:sym typeface="Palatino" pitchFamily="18" charset="0"/>
        </a:defRPr>
      </a:lvl4pPr>
      <a:lvl5pPr marL="2171700" indent="-444500" algn="l" rtl="0" eaLnBrk="0" fontAlgn="base" hangingPunct="0">
        <a:lnSpc>
          <a:spcPct val="120000"/>
        </a:lnSpc>
        <a:spcBef>
          <a:spcPts val="4700"/>
        </a:spcBef>
        <a:spcAft>
          <a:spcPct val="0"/>
        </a:spcAft>
        <a:buSzPct val="93000"/>
        <a:buChar char="•"/>
        <a:defRPr sz="4300">
          <a:solidFill>
            <a:schemeClr val="tx1"/>
          </a:solidFill>
          <a:latin typeface="+mn-lt"/>
          <a:sym typeface="Palatino" pitchFamily="18" charset="0"/>
        </a:defRPr>
      </a:lvl5pPr>
      <a:lvl6pPr marL="2628900" indent="-444500" algn="l" rtl="0" fontAlgn="base">
        <a:lnSpc>
          <a:spcPct val="120000"/>
        </a:lnSpc>
        <a:spcBef>
          <a:spcPts val="4700"/>
        </a:spcBef>
        <a:spcAft>
          <a:spcPct val="0"/>
        </a:spcAft>
        <a:buSzPct val="93000"/>
        <a:buChar char="•"/>
        <a:defRPr sz="4300">
          <a:solidFill>
            <a:schemeClr val="tx1"/>
          </a:solidFill>
          <a:latin typeface="+mn-lt"/>
          <a:sym typeface="Palatino" pitchFamily="18" charset="0"/>
        </a:defRPr>
      </a:lvl6pPr>
      <a:lvl7pPr marL="3086100" indent="-444500" algn="l" rtl="0" fontAlgn="base">
        <a:lnSpc>
          <a:spcPct val="120000"/>
        </a:lnSpc>
        <a:spcBef>
          <a:spcPts val="4700"/>
        </a:spcBef>
        <a:spcAft>
          <a:spcPct val="0"/>
        </a:spcAft>
        <a:buSzPct val="93000"/>
        <a:buChar char="•"/>
        <a:defRPr sz="4300">
          <a:solidFill>
            <a:schemeClr val="tx1"/>
          </a:solidFill>
          <a:latin typeface="+mn-lt"/>
          <a:sym typeface="Palatino" pitchFamily="18" charset="0"/>
        </a:defRPr>
      </a:lvl7pPr>
      <a:lvl8pPr marL="3543300" indent="-444500" algn="l" rtl="0" fontAlgn="base">
        <a:lnSpc>
          <a:spcPct val="120000"/>
        </a:lnSpc>
        <a:spcBef>
          <a:spcPts val="4700"/>
        </a:spcBef>
        <a:spcAft>
          <a:spcPct val="0"/>
        </a:spcAft>
        <a:buSzPct val="93000"/>
        <a:buChar char="•"/>
        <a:defRPr sz="4300">
          <a:solidFill>
            <a:schemeClr val="tx1"/>
          </a:solidFill>
          <a:latin typeface="+mn-lt"/>
          <a:sym typeface="Palatino" pitchFamily="18" charset="0"/>
        </a:defRPr>
      </a:lvl8pPr>
      <a:lvl9pPr marL="4000500" indent="-444500" algn="l" rtl="0" fontAlgn="base">
        <a:lnSpc>
          <a:spcPct val="120000"/>
        </a:lnSpc>
        <a:spcBef>
          <a:spcPts val="4700"/>
        </a:spcBef>
        <a:spcAft>
          <a:spcPct val="0"/>
        </a:spcAft>
        <a:buSzPct val="93000"/>
        <a:buChar char="•"/>
        <a:defRPr sz="4300">
          <a:solidFill>
            <a:schemeClr val="tx1"/>
          </a:solidFill>
          <a:latin typeface="+mn-lt"/>
          <a:sym typeface="Palatino"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4288" y="-9525"/>
            <a:ext cx="13033376" cy="14811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lgn="l">
              <a:defRPr/>
            </a:pPr>
            <a:endParaRPr lang="en-US">
              <a:solidFill>
                <a:schemeClr val="tx1"/>
              </a:solidFill>
              <a:latin typeface="+mn-lt"/>
            </a:endParaRPr>
          </a:p>
        </p:txBody>
      </p:sp>
      <p:sp>
        <p:nvSpPr>
          <p:cNvPr id="8" name="Freeform 7"/>
          <p:cNvSpPr>
            <a:spLocks/>
          </p:cNvSpPr>
          <p:nvPr/>
        </p:nvSpPr>
        <p:spPr bwMode="auto">
          <a:xfrm>
            <a:off x="6230938" y="-9525"/>
            <a:ext cx="6773862" cy="9064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lgn="l">
              <a:defRPr/>
            </a:pPr>
            <a:endParaRPr lang="en-US">
              <a:solidFill>
                <a:schemeClr val="tx1"/>
              </a:solidFill>
              <a:latin typeface="+mn-lt"/>
            </a:endParaRPr>
          </a:p>
        </p:txBody>
      </p:sp>
      <p:sp>
        <p:nvSpPr>
          <p:cNvPr id="3076" name="Title Placeholder 8"/>
          <p:cNvSpPr>
            <a:spLocks noGrp="1"/>
          </p:cNvSpPr>
          <p:nvPr>
            <p:ph type="title"/>
          </p:nvPr>
        </p:nvSpPr>
        <p:spPr bwMode="auto">
          <a:xfrm>
            <a:off x="650875" y="1001713"/>
            <a:ext cx="11703050" cy="1625600"/>
          </a:xfrm>
          <a:prstGeom prst="rect">
            <a:avLst/>
          </a:prstGeom>
          <a:noFill/>
          <a:ln w="9525">
            <a:noFill/>
            <a:miter lim="800000"/>
            <a:headEnd/>
            <a:tailEnd/>
          </a:ln>
        </p:spPr>
        <p:txBody>
          <a:bodyPr vert="horz" wrap="square" lIns="0" tIns="65023"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650875" y="2752725"/>
            <a:ext cx="11703050" cy="6242050"/>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50875" y="9040813"/>
            <a:ext cx="3033713" cy="519112"/>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pPr>
              <a:defRPr/>
            </a:pPr>
            <a:fld id="{8E2A63C4-5A05-4E0D-AE06-C2F4C98D47D2}" type="datetime1">
              <a:rPr lang="en-US"/>
              <a:pPr>
                <a:defRPr/>
              </a:pPr>
              <a:t>10/7/2015</a:t>
            </a:fld>
            <a:endParaRPr lang="en-US" dirty="0"/>
          </a:p>
        </p:txBody>
      </p:sp>
      <p:sp>
        <p:nvSpPr>
          <p:cNvPr id="22" name="Footer Placeholder 21"/>
          <p:cNvSpPr>
            <a:spLocks noGrp="1"/>
          </p:cNvSpPr>
          <p:nvPr>
            <p:ph type="ftr" sz="quarter" idx="3"/>
          </p:nvPr>
        </p:nvSpPr>
        <p:spPr>
          <a:xfrm>
            <a:off x="3792538" y="9040813"/>
            <a:ext cx="4768850" cy="519112"/>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1271250" y="9040813"/>
            <a:ext cx="1082675" cy="519112"/>
          </a:xfrm>
          <a:prstGeom prst="rect">
            <a:avLst/>
          </a:prstGeom>
        </p:spPr>
        <p:txBody>
          <a:bodyPr vert="horz" lIns="0" tIns="0" rIns="0" bIns="0" anchor="b"/>
          <a:lstStyle>
            <a:lvl1pPr algn="r" eaLnBrk="1" latinLnBrk="0" hangingPunct="1">
              <a:defRPr kumimoji="0" sz="1700">
                <a:solidFill>
                  <a:schemeClr val="tx2">
                    <a:shade val="90000"/>
                  </a:schemeClr>
                </a:solidFill>
              </a:defRPr>
            </a:lvl1pPr>
          </a:lstStyle>
          <a:p>
            <a:pPr>
              <a:defRPr/>
            </a:pPr>
            <a:fld id="{5642DB37-ADFA-47A3-85AC-B4AB09C0D3F8}" type="slidenum">
              <a:rPr lang="en-US"/>
              <a:pPr>
                <a:defRPr/>
              </a:pPr>
              <a:t>‹#›</a:t>
            </a:fld>
            <a:endParaRPr lang="en-US" dirty="0"/>
          </a:p>
        </p:txBody>
      </p:sp>
      <p:grpSp>
        <p:nvGrpSpPr>
          <p:cNvPr id="3081" name="Group 1"/>
          <p:cNvGrpSpPr>
            <a:grpSpLocks/>
          </p:cNvGrpSpPr>
          <p:nvPr/>
        </p:nvGrpSpPr>
        <p:grpSpPr bwMode="auto">
          <a:xfrm>
            <a:off x="-26988" y="287338"/>
            <a:ext cx="13057188" cy="92392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1" r:id="rId4"/>
    <p:sldLayoutId id="2147484572" r:id="rId5"/>
    <p:sldLayoutId id="2147484579" r:id="rId6"/>
    <p:sldLayoutId id="2147484573" r:id="rId7"/>
    <p:sldLayoutId id="2147484580" r:id="rId8"/>
    <p:sldLayoutId id="2147484581" r:id="rId9"/>
    <p:sldLayoutId id="2147484574" r:id="rId10"/>
    <p:sldLayoutId id="2147484575" r:id="rId11"/>
  </p:sldLayoutIdLst>
  <p:hf hdr="0" ftr="0" dt="0"/>
  <p:txStyles>
    <p:titleStyle>
      <a:lvl1pPr algn="l" rtl="0" eaLnBrk="0" fontAlgn="base" hangingPunct="0">
        <a:spcBef>
          <a:spcPct val="0"/>
        </a:spcBef>
        <a:spcAft>
          <a:spcPct val="0"/>
        </a:spcAft>
        <a:defRPr sz="7100" kern="1200">
          <a:solidFill>
            <a:schemeClr val="tx2"/>
          </a:solidFill>
          <a:latin typeface="+mj-lt"/>
          <a:ea typeface="+mj-ea"/>
          <a:cs typeface="+mj-cs"/>
        </a:defRPr>
      </a:lvl1pPr>
      <a:lvl2pPr algn="l" rtl="0" eaLnBrk="0" fontAlgn="base" hangingPunct="0">
        <a:spcBef>
          <a:spcPct val="0"/>
        </a:spcBef>
        <a:spcAft>
          <a:spcPct val="0"/>
        </a:spcAft>
        <a:defRPr sz="7100">
          <a:solidFill>
            <a:schemeClr val="tx2"/>
          </a:solidFill>
          <a:latin typeface="Calibri" pitchFamily="34" charset="0"/>
        </a:defRPr>
      </a:lvl2pPr>
      <a:lvl3pPr algn="l" rtl="0" eaLnBrk="0" fontAlgn="base" hangingPunct="0">
        <a:spcBef>
          <a:spcPct val="0"/>
        </a:spcBef>
        <a:spcAft>
          <a:spcPct val="0"/>
        </a:spcAft>
        <a:defRPr sz="7100">
          <a:solidFill>
            <a:schemeClr val="tx2"/>
          </a:solidFill>
          <a:latin typeface="Calibri" pitchFamily="34" charset="0"/>
        </a:defRPr>
      </a:lvl3pPr>
      <a:lvl4pPr algn="l" rtl="0" eaLnBrk="0" fontAlgn="base" hangingPunct="0">
        <a:spcBef>
          <a:spcPct val="0"/>
        </a:spcBef>
        <a:spcAft>
          <a:spcPct val="0"/>
        </a:spcAft>
        <a:defRPr sz="7100">
          <a:solidFill>
            <a:schemeClr val="tx2"/>
          </a:solidFill>
          <a:latin typeface="Calibri" pitchFamily="34" charset="0"/>
        </a:defRPr>
      </a:lvl4pPr>
      <a:lvl5pPr algn="l" rtl="0" eaLnBrk="0" fontAlgn="base" hangingPunct="0">
        <a:spcBef>
          <a:spcPct val="0"/>
        </a:spcBef>
        <a:spcAft>
          <a:spcPct val="0"/>
        </a:spcAft>
        <a:defRPr sz="7100">
          <a:solidFill>
            <a:schemeClr val="tx2"/>
          </a:solidFill>
          <a:latin typeface="Calibri" pitchFamily="34" charset="0"/>
        </a:defRPr>
      </a:lvl5pPr>
      <a:lvl6pPr marL="457200" algn="l" rtl="0" fontAlgn="base">
        <a:spcBef>
          <a:spcPct val="0"/>
        </a:spcBef>
        <a:spcAft>
          <a:spcPct val="0"/>
        </a:spcAft>
        <a:defRPr sz="7100">
          <a:solidFill>
            <a:schemeClr val="tx2"/>
          </a:solidFill>
          <a:latin typeface="Calibri" pitchFamily="34" charset="0"/>
        </a:defRPr>
      </a:lvl6pPr>
      <a:lvl7pPr marL="914400" algn="l" rtl="0" fontAlgn="base">
        <a:spcBef>
          <a:spcPct val="0"/>
        </a:spcBef>
        <a:spcAft>
          <a:spcPct val="0"/>
        </a:spcAft>
        <a:defRPr sz="7100">
          <a:solidFill>
            <a:schemeClr val="tx2"/>
          </a:solidFill>
          <a:latin typeface="Calibri" pitchFamily="34" charset="0"/>
        </a:defRPr>
      </a:lvl7pPr>
      <a:lvl8pPr marL="1371600" algn="l" rtl="0" fontAlgn="base">
        <a:spcBef>
          <a:spcPct val="0"/>
        </a:spcBef>
        <a:spcAft>
          <a:spcPct val="0"/>
        </a:spcAft>
        <a:defRPr sz="7100">
          <a:solidFill>
            <a:schemeClr val="tx2"/>
          </a:solidFill>
          <a:latin typeface="Calibri" pitchFamily="34" charset="0"/>
        </a:defRPr>
      </a:lvl8pPr>
      <a:lvl9pPr marL="1828800" algn="l" rtl="0" fontAlgn="base">
        <a:spcBef>
          <a:spcPct val="0"/>
        </a:spcBef>
        <a:spcAft>
          <a:spcPct val="0"/>
        </a:spcAft>
        <a:defRPr sz="7100">
          <a:solidFill>
            <a:schemeClr val="tx2"/>
          </a:solidFill>
          <a:latin typeface="Calibri" pitchFamily="34" charset="0"/>
        </a:defRPr>
      </a:lvl9pPr>
    </p:titleStyle>
    <p:bodyStyle>
      <a:lvl1pPr marL="388938" indent="-388938" algn="l" rtl="0" eaLnBrk="0" fontAlgn="base" hangingPunct="0">
        <a:spcBef>
          <a:spcPct val="20000"/>
        </a:spcBef>
        <a:spcAft>
          <a:spcPct val="0"/>
        </a:spcAft>
        <a:buClr>
          <a:srgbClr val="0BD0D9"/>
        </a:buClr>
        <a:buSzPct val="95000"/>
        <a:buFont typeface="Wingdings 2" pitchFamily="18" charset="2"/>
        <a:buChar char=""/>
        <a:defRPr sz="3700" kern="1200">
          <a:solidFill>
            <a:schemeClr val="tx1"/>
          </a:solidFill>
          <a:latin typeface="+mn-lt"/>
          <a:ea typeface="+mn-ea"/>
          <a:cs typeface="+mn-cs"/>
        </a:defRPr>
      </a:lvl1pPr>
      <a:lvl2pPr marL="909638" indent="-350838" algn="l" rtl="0" eaLnBrk="0" fontAlgn="base" hangingPunct="0">
        <a:spcBef>
          <a:spcPct val="20000"/>
        </a:spcBef>
        <a:spcAft>
          <a:spcPct val="0"/>
        </a:spcAft>
        <a:buClr>
          <a:schemeClr val="accent1"/>
        </a:buClr>
        <a:buSzPct val="85000"/>
        <a:buFont typeface="Wingdings 2" pitchFamily="18" charset="2"/>
        <a:buChar char=""/>
        <a:defRPr sz="3400" kern="1200">
          <a:solidFill>
            <a:schemeClr val="tx1"/>
          </a:solidFill>
          <a:latin typeface="+mn-lt"/>
          <a:ea typeface="+mn-ea"/>
          <a:cs typeface="+mn-cs"/>
        </a:defRPr>
      </a:lvl2pPr>
      <a:lvl3pPr marL="1300163" indent="-350838" algn="l" rtl="0" eaLnBrk="0" fontAlgn="base" hangingPunct="0">
        <a:spcBef>
          <a:spcPct val="20000"/>
        </a:spcBef>
        <a:spcAft>
          <a:spcPct val="0"/>
        </a:spcAft>
        <a:buClr>
          <a:schemeClr val="accent2"/>
        </a:buClr>
        <a:buSzPct val="70000"/>
        <a:buFont typeface="Wingdings 2" pitchFamily="18" charset="2"/>
        <a:buChar char=""/>
        <a:defRPr sz="3000" kern="1200">
          <a:solidFill>
            <a:schemeClr val="tx1"/>
          </a:solidFill>
          <a:latin typeface="+mn-lt"/>
          <a:ea typeface="+mn-ea"/>
          <a:cs typeface="+mn-cs"/>
        </a:defRPr>
      </a:lvl3pPr>
      <a:lvl4pPr marL="1689100" indent="-298450" algn="l" rtl="0" eaLnBrk="0" fontAlgn="base" hangingPunct="0">
        <a:spcBef>
          <a:spcPct val="20000"/>
        </a:spcBef>
        <a:spcAft>
          <a:spcPct val="0"/>
        </a:spcAft>
        <a:buClr>
          <a:srgbClr val="0BD0D9"/>
        </a:buClr>
        <a:buSzPct val="65000"/>
        <a:buFont typeface="Wingdings 2" pitchFamily="18" charset="2"/>
        <a:buChar char=""/>
        <a:defRPr sz="2800" kern="1200">
          <a:solidFill>
            <a:schemeClr val="tx1"/>
          </a:solidFill>
          <a:latin typeface="+mn-lt"/>
          <a:ea typeface="+mn-ea"/>
          <a:cs typeface="+mn-cs"/>
        </a:defRPr>
      </a:lvl4pPr>
      <a:lvl5pPr marL="2079625" indent="-298450" algn="l" rtl="0" eaLnBrk="0" fontAlgn="base" hangingPunct="0">
        <a:spcBef>
          <a:spcPct val="20000"/>
        </a:spcBef>
        <a:spcAft>
          <a:spcPct val="0"/>
        </a:spcAft>
        <a:buClr>
          <a:srgbClr val="10CF9B"/>
        </a:buClr>
        <a:buSzPct val="65000"/>
        <a:buFont typeface="Wingdings 2" pitchFamily="18" charset="2"/>
        <a:buChar char=""/>
        <a:defRPr sz="2800" kern="1200">
          <a:solidFill>
            <a:schemeClr val="tx1"/>
          </a:solidFill>
          <a:latin typeface="+mn-lt"/>
          <a:ea typeface="+mn-ea"/>
          <a:cs typeface="+mn-cs"/>
        </a:defRPr>
      </a:lvl5pPr>
      <a:lvl6pPr marL="2470873" indent="-299106"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30965" indent="-260092"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21103" indent="-260092"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11241" indent="-260092"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6.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6.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6.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6.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6.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6.xml"/><Relationship Id="rId1" Type="http://schemas.openxmlformats.org/officeDocument/2006/relationships/tags" Target="../tags/tag1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6.xml"/><Relationship Id="rId1" Type="http://schemas.openxmlformats.org/officeDocument/2006/relationships/tags" Target="../tags/tag18.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6.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6.xml"/><Relationship Id="rId1" Type="http://schemas.openxmlformats.org/officeDocument/2006/relationships/tags" Target="../tags/tag20.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6.xml"/><Relationship Id="rId1" Type="http://schemas.openxmlformats.org/officeDocument/2006/relationships/tags" Target="../tags/tag21.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6.xml"/><Relationship Id="rId1" Type="http://schemas.openxmlformats.org/officeDocument/2006/relationships/tags" Target="../tags/tag2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nmb9vKsvNys" TargetMode="External"/><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ua0VhxRE3Nk" TargetMode="External"/><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qlMbn6QzNb4" TargetMode="External"/><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8.xml"/><Relationship Id="rId1" Type="http://schemas.openxmlformats.org/officeDocument/2006/relationships/tags" Target="../tags/tag2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6.xml"/><Relationship Id="rId1" Type="http://schemas.openxmlformats.org/officeDocument/2006/relationships/tags" Target="../tags/tag24.xml"/><Relationship Id="rId5" Type="http://schemas.openxmlformats.org/officeDocument/2006/relationships/image" Target="../media/image25.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6.xml"/><Relationship Id="rId1" Type="http://schemas.openxmlformats.org/officeDocument/2006/relationships/tags" Target="../tags/tag25.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6.xml"/><Relationship Id="rId1" Type="http://schemas.openxmlformats.org/officeDocument/2006/relationships/tags" Target="../tags/tag26.xml"/><Relationship Id="rId4" Type="http://schemas.openxmlformats.org/officeDocument/2006/relationships/image" Target="../media/image26.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6.xml"/><Relationship Id="rId1" Type="http://schemas.openxmlformats.org/officeDocument/2006/relationships/tags" Target="../tags/tag27.xml"/><Relationship Id="rId5" Type="http://schemas.openxmlformats.org/officeDocument/2006/relationships/image" Target="../media/image27.jpe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6.xml"/><Relationship Id="rId1" Type="http://schemas.openxmlformats.org/officeDocument/2006/relationships/tags" Target="../tags/tag28.xml"/><Relationship Id="rId5" Type="http://schemas.openxmlformats.org/officeDocument/2006/relationships/image" Target="../media/image28.jpe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6.xml"/><Relationship Id="rId1" Type="http://schemas.openxmlformats.org/officeDocument/2006/relationships/tags" Target="../tags/tag29.xml"/><Relationship Id="rId5" Type="http://schemas.openxmlformats.org/officeDocument/2006/relationships/image" Target="../media/image29.jpe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6.xml"/><Relationship Id="rId1" Type="http://schemas.openxmlformats.org/officeDocument/2006/relationships/tags" Target="../tags/tag30.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6.xml"/><Relationship Id="rId1" Type="http://schemas.openxmlformats.org/officeDocument/2006/relationships/tags" Target="../tags/tag3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ags" Target="../tags/tag5.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noGrp="1" noChangeArrowheads="1"/>
          </p:cNvSpPr>
          <p:nvPr>
            <p:ph type="title"/>
          </p:nvPr>
        </p:nvSpPr>
        <p:spPr>
          <a:xfrm>
            <a:off x="635000" y="6248400"/>
            <a:ext cx="11709400" cy="1879600"/>
          </a:xfrm>
        </p:spPr>
        <p:txBody>
          <a:bodyPr>
            <a:noAutofit/>
          </a:bodyPr>
          <a:lstStyle/>
          <a:p>
            <a:pPr marL="78028" eaLnBrk="1" fontAlgn="auto" hangingPunct="1">
              <a:spcAft>
                <a:spcPts val="0"/>
              </a:spcAft>
              <a:defRPr/>
            </a:pPr>
            <a:r>
              <a:rPr lang="en-US" sz="7200" b="1" dirty="0" smtClean="0">
                <a:solidFill>
                  <a:schemeClr val="tx2">
                    <a:tint val="100000"/>
                    <a:shade val="90000"/>
                    <a:satMod val="250000"/>
                    <a:alpha val="100000"/>
                  </a:schemeClr>
                </a:solidFill>
              </a:rPr>
              <a:t>Elder Abuse: </a:t>
            </a:r>
            <a:br>
              <a:rPr lang="en-US" sz="7200" b="1" dirty="0" smtClean="0">
                <a:solidFill>
                  <a:schemeClr val="tx2">
                    <a:tint val="100000"/>
                    <a:shade val="90000"/>
                    <a:satMod val="250000"/>
                    <a:alpha val="100000"/>
                  </a:schemeClr>
                </a:solidFill>
              </a:rPr>
            </a:br>
            <a:r>
              <a:rPr lang="en-US" sz="7200" b="1" dirty="0" smtClean="0">
                <a:solidFill>
                  <a:schemeClr val="tx2">
                    <a:tint val="100000"/>
                    <a:shade val="90000"/>
                    <a:satMod val="250000"/>
                    <a:alpha val="100000"/>
                  </a:schemeClr>
                </a:solidFill>
              </a:rPr>
              <a:t>The Pharmacist’s Role</a:t>
            </a:r>
          </a:p>
        </p:txBody>
      </p:sp>
      <p:sp>
        <p:nvSpPr>
          <p:cNvPr id="7" name="Slide Number Placeholder 6"/>
          <p:cNvSpPr>
            <a:spLocks noGrp="1"/>
          </p:cNvSpPr>
          <p:nvPr>
            <p:ph type="sldNum" sz="quarter" idx="12"/>
          </p:nvPr>
        </p:nvSpPr>
        <p:spPr/>
        <p:txBody>
          <a:bodyPr/>
          <a:lstStyle/>
          <a:p>
            <a:pPr>
              <a:defRPr/>
            </a:pPr>
            <a:fld id="{F23F6E9B-D188-41FE-A149-A72BE969B2E8}" type="slidenum">
              <a:rPr lang="en-US" smtClean="0"/>
              <a:pPr>
                <a:defRPr/>
              </a:pPr>
              <a:t>1</a:t>
            </a:fld>
            <a:endParaRPr lang="en-US"/>
          </a:p>
        </p:txBody>
      </p:sp>
      <p:pic>
        <p:nvPicPr>
          <p:cNvPr id="10244" name="Picture 2" descr="200274327-001"/>
          <p:cNvPicPr>
            <a:picLocks noChangeAspect="1" noChangeArrowheads="1"/>
          </p:cNvPicPr>
          <p:nvPr/>
        </p:nvPicPr>
        <p:blipFill>
          <a:blip r:embed="rId5" cstate="print"/>
          <a:srcRect/>
          <a:stretch>
            <a:fillRect/>
          </a:stretch>
        </p:blipFill>
        <p:spPr bwMode="auto">
          <a:xfrm>
            <a:off x="0" y="2286000"/>
            <a:ext cx="4611688" cy="3094038"/>
          </a:xfrm>
          <a:prstGeom prst="rect">
            <a:avLst/>
          </a:prstGeom>
          <a:noFill/>
          <a:ln w="9525">
            <a:solidFill>
              <a:srgbClr val="00B0F0"/>
            </a:solidFill>
            <a:miter lim="800000"/>
            <a:headEnd/>
            <a:tailEnd/>
          </a:ln>
        </p:spPr>
      </p:pic>
      <p:pic>
        <p:nvPicPr>
          <p:cNvPr id="10245" name="Picture 3" descr="S:\ELDER ABUSE\PICTURES\elders and healthcare providers\200313271-001.jpg"/>
          <p:cNvPicPr>
            <a:picLocks noChangeAspect="1" noChangeArrowheads="1"/>
          </p:cNvPicPr>
          <p:nvPr/>
        </p:nvPicPr>
        <p:blipFill>
          <a:blip r:embed="rId6" cstate="print"/>
          <a:srcRect/>
          <a:stretch>
            <a:fillRect/>
          </a:stretch>
        </p:blipFill>
        <p:spPr bwMode="auto">
          <a:xfrm>
            <a:off x="8839200" y="2308225"/>
            <a:ext cx="4140200" cy="3101975"/>
          </a:xfrm>
          <a:prstGeom prst="rect">
            <a:avLst/>
          </a:prstGeom>
          <a:noFill/>
          <a:ln w="9525">
            <a:solidFill>
              <a:srgbClr val="00B0F0"/>
            </a:solidFill>
            <a:miter lim="800000"/>
            <a:headEnd/>
            <a:tailEnd/>
          </a:ln>
        </p:spPr>
      </p:pic>
      <p:pic>
        <p:nvPicPr>
          <p:cNvPr id="10246" name="Picture 10" descr="more med bottles.jpg"/>
          <p:cNvPicPr>
            <a:picLocks noChangeAspect="1"/>
          </p:cNvPicPr>
          <p:nvPr>
            <p:custDataLst>
              <p:tags r:id="rId2"/>
            </p:custDataLst>
          </p:nvPr>
        </p:nvPicPr>
        <p:blipFill>
          <a:blip r:embed="rId7" cstate="print"/>
          <a:srcRect/>
          <a:stretch>
            <a:fillRect/>
          </a:stretch>
        </p:blipFill>
        <p:spPr bwMode="auto">
          <a:xfrm>
            <a:off x="4622800" y="2286000"/>
            <a:ext cx="4165600" cy="3124200"/>
          </a:xfrm>
          <a:prstGeom prst="rect">
            <a:avLst/>
          </a:prstGeom>
          <a:noFill/>
          <a:ln w="9525">
            <a:solidFill>
              <a:srgbClr val="00B0F0"/>
            </a:solidFill>
            <a:miter lim="800000"/>
            <a:headEnd/>
            <a:tailEnd/>
          </a:ln>
        </p:spPr>
      </p:pic>
      <p:sp>
        <p:nvSpPr>
          <p:cNvPr id="8" name="Rectangle 7"/>
          <p:cNvSpPr/>
          <p:nvPr/>
        </p:nvSpPr>
        <p:spPr>
          <a:xfrm>
            <a:off x="330200" y="8391525"/>
            <a:ext cx="12268200" cy="523875"/>
          </a:xfrm>
          <a:prstGeom prst="rect">
            <a:avLst/>
          </a:prstGeom>
        </p:spPr>
        <p:txBody>
          <a:bodyPr>
            <a:spAutoFit/>
          </a:bodyPr>
          <a:lstStyle/>
          <a:p>
            <a:pPr>
              <a:defRPr/>
            </a:pPr>
            <a:r>
              <a:rPr lang="en-US" sz="2800" i="1" dirty="0">
                <a:solidFill>
                  <a:schemeClr val="accent2">
                    <a:lumMod val="50000"/>
                  </a:schemeClr>
                </a:solidFill>
                <a:latin typeface="Helvetica" pitchFamily="34" charset="0"/>
              </a:rPr>
              <a:t>Reaching Important Gatekeepers: Training Pharmacists about Elder Abuse</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Overuse and Underuse</a:t>
            </a:r>
          </a:p>
        </p:txBody>
      </p:sp>
      <p:sp>
        <p:nvSpPr>
          <p:cNvPr id="19459" name="Rectangle 3"/>
          <p:cNvSpPr>
            <a:spLocks noGrp="1" noChangeArrowheads="1"/>
          </p:cNvSpPr>
          <p:nvPr>
            <p:ph idx="1"/>
          </p:nvPr>
        </p:nvSpPr>
        <p:spPr/>
        <p:txBody>
          <a:bodyPr/>
          <a:lstStyle/>
          <a:p>
            <a:pPr>
              <a:buFont typeface="Wingdings" pitchFamily="2" charset="2"/>
              <a:buNone/>
            </a:pPr>
            <a:r>
              <a:rPr lang="en-US" sz="4600" b="1" smtClean="0"/>
              <a:t>Medication overuse</a:t>
            </a:r>
            <a:r>
              <a:rPr lang="en-US" sz="4600" smtClean="0"/>
              <a:t> occurs where medication is used for the correct indication but is given in higher doses than indicated</a:t>
            </a:r>
          </a:p>
          <a:p>
            <a:pPr>
              <a:buFont typeface="Wingdings" pitchFamily="2" charset="2"/>
              <a:buNone/>
            </a:pPr>
            <a:endParaRPr lang="en-US" sz="2000" smtClean="0"/>
          </a:p>
          <a:p>
            <a:pPr>
              <a:buFont typeface="Wingdings" pitchFamily="2" charset="2"/>
              <a:buNone/>
            </a:pPr>
            <a:r>
              <a:rPr lang="en-US" sz="4600" b="1" smtClean="0"/>
              <a:t>Medication underuse</a:t>
            </a:r>
            <a:r>
              <a:rPr lang="en-US" sz="4600" smtClean="0"/>
              <a:t> occurs where medication is used for the correct indication but is given in lower doses than indicated, or is withheld</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Medication Abuse</a:t>
            </a:r>
          </a:p>
        </p:txBody>
      </p:sp>
      <p:sp>
        <p:nvSpPr>
          <p:cNvPr id="20483" name="Rectangle 3"/>
          <p:cNvSpPr>
            <a:spLocks noGrp="1" noChangeArrowheads="1"/>
          </p:cNvSpPr>
          <p:nvPr>
            <p:ph idx="1"/>
          </p:nvPr>
        </p:nvSpPr>
        <p:spPr/>
        <p:txBody>
          <a:bodyPr/>
          <a:lstStyle/>
          <a:p>
            <a:pPr>
              <a:buFont typeface="Wingdings" pitchFamily="2" charset="2"/>
              <a:buNone/>
            </a:pPr>
            <a:r>
              <a:rPr lang="en-US" sz="5100" b="1" smtClean="0"/>
              <a:t>Medication misuse</a:t>
            </a:r>
            <a:r>
              <a:rPr lang="en-US" sz="5100" smtClean="0"/>
              <a:t> occurs where:</a:t>
            </a:r>
          </a:p>
          <a:p>
            <a:r>
              <a:rPr lang="en-US" sz="5100" smtClean="0"/>
              <a:t> incorrect medication is given </a:t>
            </a:r>
          </a:p>
          <a:p>
            <a:r>
              <a:rPr lang="en-US" sz="5100" smtClean="0"/>
              <a:t> medication is given for the wrong reason or is used for a different purpose to its indication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1338" y="974725"/>
            <a:ext cx="11704637" cy="1625600"/>
          </a:xfrm>
        </p:spPr>
        <p:txBody>
          <a:bodyPr lIns="130046" rIns="130046" bIns="65023" anchor="t"/>
          <a:lstStyle/>
          <a:p>
            <a:pPr eaLnBrk="1" hangingPunct="1"/>
            <a:r>
              <a:rPr lang="en-US" sz="5700" smtClean="0"/>
              <a:t>An “Elder” is…</a:t>
            </a:r>
          </a:p>
        </p:txBody>
      </p:sp>
      <p:sp>
        <p:nvSpPr>
          <p:cNvPr id="21507" name="Rectangle 3"/>
          <p:cNvSpPr>
            <a:spLocks noGrp="1" noChangeArrowheads="1"/>
          </p:cNvSpPr>
          <p:nvPr>
            <p:ph idx="1"/>
          </p:nvPr>
        </p:nvSpPr>
        <p:spPr>
          <a:xfrm>
            <a:off x="650875" y="2166938"/>
            <a:ext cx="11703050" cy="6827837"/>
          </a:xfrm>
        </p:spPr>
        <p:txBody>
          <a:bodyPr/>
          <a:lstStyle/>
          <a:p>
            <a:pPr eaLnBrk="1" hangingPunct="1">
              <a:buFontTx/>
              <a:buNone/>
            </a:pPr>
            <a:r>
              <a:rPr lang="en-US" smtClean="0">
                <a:cs typeface="Arial" charset="0"/>
              </a:rPr>
              <a:t>  ● </a:t>
            </a:r>
            <a:r>
              <a:rPr lang="en-US" smtClean="0">
                <a:latin typeface="Arial" charset="0"/>
                <a:cs typeface="Arial" charset="0"/>
              </a:rPr>
              <a:t>Varies from state to state but generally is someone </a:t>
            </a:r>
            <a:r>
              <a:rPr lang="en-US" sz="4000" smtClean="0">
                <a:latin typeface="Arial" charset="0"/>
                <a:cs typeface="Arial" charset="0"/>
              </a:rPr>
              <a:t>65 years and older;</a:t>
            </a:r>
            <a:endParaRPr lang="en-US" smtClean="0">
              <a:latin typeface="Arial" charset="0"/>
              <a:cs typeface="Arial" charset="0"/>
            </a:endParaRPr>
          </a:p>
          <a:p>
            <a:pPr eaLnBrk="1" hangingPunct="1">
              <a:buFontTx/>
              <a:buNone/>
            </a:pPr>
            <a:endParaRPr lang="en-US" sz="2300" smtClean="0">
              <a:latin typeface="Arial" charset="0"/>
              <a:cs typeface="Arial" charset="0"/>
            </a:endParaRPr>
          </a:p>
          <a:p>
            <a:pPr eaLnBrk="1" hangingPunct="1">
              <a:buFontTx/>
              <a:buNone/>
            </a:pPr>
            <a:r>
              <a:rPr lang="en-US" smtClean="0">
                <a:latin typeface="Arial" charset="0"/>
                <a:cs typeface="Arial" charset="0"/>
              </a:rPr>
              <a:t>ALSO, don’t forget:</a:t>
            </a:r>
          </a:p>
          <a:p>
            <a:pPr eaLnBrk="1" hangingPunct="1">
              <a:buFontTx/>
              <a:buNone/>
            </a:pPr>
            <a:r>
              <a:rPr lang="en-US" smtClean="0">
                <a:latin typeface="Arial" charset="0"/>
                <a:cs typeface="Arial" charset="0"/>
              </a:rPr>
              <a:t>	● “Dependent adult” is 18-64 years AND</a:t>
            </a:r>
          </a:p>
          <a:p>
            <a:pPr eaLnBrk="1" hangingPunct="1">
              <a:buFontTx/>
              <a:buNone/>
            </a:pPr>
            <a:r>
              <a:rPr lang="en-US" smtClean="0">
                <a:latin typeface="Arial" charset="0"/>
                <a:cs typeface="Arial" charset="0"/>
              </a:rPr>
              <a:t>	“who has physical or mental limitations that restrict his or her ability to carry out normal activities or to protect his or her rights, including, but not limited to, persons who have physical or developmental disabilities, or whose physical or mental abilities have diminished because of age.”</a:t>
            </a:r>
          </a:p>
          <a:p>
            <a:pPr eaLnBrk="1" hangingPunct="1">
              <a:buFontTx/>
              <a:buNone/>
            </a:pPr>
            <a:endParaRPr lang="en-US" smtClean="0"/>
          </a:p>
        </p:txBody>
      </p:sp>
      <p:sp>
        <p:nvSpPr>
          <p:cNvPr id="4" name="Slide Number Placeholder 3"/>
          <p:cNvSpPr>
            <a:spLocks noGrp="1"/>
          </p:cNvSpPr>
          <p:nvPr>
            <p:ph type="sldNum" sz="quarter" idx="12"/>
          </p:nvPr>
        </p:nvSpPr>
        <p:spPr/>
        <p:txBody>
          <a:bodyPr/>
          <a:lstStyle/>
          <a:p>
            <a:pPr>
              <a:defRPr/>
            </a:pPr>
            <a:fld id="{7434B630-4336-47B1-A361-E9B8F8952D2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66775" y="974725"/>
            <a:ext cx="11053763" cy="1517650"/>
          </a:xfrm>
        </p:spPr>
        <p:txBody>
          <a:bodyPr lIns="130949" tIns="65475" rIns="130949" bIns="65475" anchor="t"/>
          <a:lstStyle/>
          <a:p>
            <a:pPr eaLnBrk="1" hangingPunct="1"/>
            <a:r>
              <a:rPr lang="en-US" smtClean="0"/>
              <a:t>Types of Abuse</a:t>
            </a:r>
          </a:p>
        </p:txBody>
      </p:sp>
      <p:sp>
        <p:nvSpPr>
          <p:cNvPr id="22531" name="Rectangle 3"/>
          <p:cNvSpPr>
            <a:spLocks noGrp="1" noChangeArrowheads="1"/>
          </p:cNvSpPr>
          <p:nvPr>
            <p:ph idx="1"/>
          </p:nvPr>
        </p:nvSpPr>
        <p:spPr>
          <a:xfrm>
            <a:off x="974725" y="2384425"/>
            <a:ext cx="11055350" cy="6718300"/>
          </a:xfrm>
        </p:spPr>
        <p:txBody>
          <a:bodyPr lIns="130949" tIns="65475" rIns="130949" bIns="65475"/>
          <a:lstStyle/>
          <a:p>
            <a:pPr eaLnBrk="1" hangingPunct="1"/>
            <a:r>
              <a:rPr lang="en-US" sz="4000" b="1" smtClean="0">
                <a:cs typeface="Arial" charset="0"/>
              </a:rPr>
              <a:t>Physical Abuse</a:t>
            </a:r>
          </a:p>
          <a:p>
            <a:pPr eaLnBrk="1" hangingPunct="1"/>
            <a:r>
              <a:rPr lang="en-US" sz="4000" b="1" smtClean="0">
                <a:cs typeface="Arial" charset="0"/>
              </a:rPr>
              <a:t>Financial Abuse</a:t>
            </a:r>
          </a:p>
          <a:p>
            <a:pPr eaLnBrk="1" hangingPunct="1"/>
            <a:r>
              <a:rPr lang="en-US" sz="4000" b="1" smtClean="0">
                <a:cs typeface="Arial" charset="0"/>
              </a:rPr>
              <a:t>Emotional Abuse</a:t>
            </a:r>
          </a:p>
          <a:p>
            <a:pPr eaLnBrk="1" hangingPunct="1"/>
            <a:r>
              <a:rPr lang="en-US" sz="4000" b="1" smtClean="0">
                <a:cs typeface="Arial" charset="0"/>
              </a:rPr>
              <a:t>Sexual Abuse</a:t>
            </a:r>
          </a:p>
          <a:p>
            <a:pPr eaLnBrk="1" hangingPunct="1"/>
            <a:r>
              <a:rPr lang="en-US" sz="4000" b="1" smtClean="0">
                <a:cs typeface="Arial" charset="0"/>
              </a:rPr>
              <a:t>Neglect</a:t>
            </a:r>
          </a:p>
          <a:p>
            <a:pPr eaLnBrk="1" hangingPunct="1"/>
            <a:r>
              <a:rPr lang="en-US" sz="4000" b="1" smtClean="0">
                <a:cs typeface="Arial" charset="0"/>
              </a:rPr>
              <a:t>Self-Neglect</a:t>
            </a:r>
          </a:p>
          <a:p>
            <a:pPr eaLnBrk="1" hangingPunct="1">
              <a:buFontTx/>
              <a:buNone/>
            </a:pPr>
            <a:endParaRPr lang="en-US" smtClean="0"/>
          </a:p>
        </p:txBody>
      </p:sp>
      <p:sp>
        <p:nvSpPr>
          <p:cNvPr id="4" name="Slide Number Placeholder 3"/>
          <p:cNvSpPr>
            <a:spLocks noGrp="1"/>
          </p:cNvSpPr>
          <p:nvPr>
            <p:ph type="sldNum" sz="quarter" idx="12"/>
          </p:nvPr>
        </p:nvSpPr>
        <p:spPr/>
        <p:txBody>
          <a:bodyPr/>
          <a:lstStyle/>
          <a:p>
            <a:pPr>
              <a:defRPr/>
            </a:pPr>
            <a:fld id="{B1DED56A-E3CB-4C68-AC8D-FB1064646F11}"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1338" y="1192213"/>
            <a:ext cx="11704637" cy="1625600"/>
          </a:xfrm>
        </p:spPr>
        <p:txBody>
          <a:bodyPr lIns="130046" rIns="130046" bIns="65023" anchor="t"/>
          <a:lstStyle/>
          <a:p>
            <a:pPr eaLnBrk="1" hangingPunct="1"/>
            <a:r>
              <a:rPr lang="en-US" smtClean="0"/>
              <a:t>How common is elder abuse?</a:t>
            </a:r>
          </a:p>
        </p:txBody>
      </p:sp>
      <p:sp>
        <p:nvSpPr>
          <p:cNvPr id="23555" name="Rectangle 3"/>
          <p:cNvSpPr>
            <a:spLocks noGrp="1" noChangeArrowheads="1"/>
          </p:cNvSpPr>
          <p:nvPr>
            <p:ph idx="1"/>
          </p:nvPr>
        </p:nvSpPr>
        <p:spPr>
          <a:xfrm>
            <a:off x="650875" y="3033713"/>
            <a:ext cx="11703050" cy="6437312"/>
          </a:xfrm>
        </p:spPr>
        <p:txBody>
          <a:bodyPr/>
          <a:lstStyle/>
          <a:p>
            <a:pPr eaLnBrk="1" hangingPunct="1">
              <a:buFontTx/>
              <a:buNone/>
            </a:pPr>
            <a:r>
              <a:rPr lang="en-US" sz="6300" smtClean="0"/>
              <a:t>   It’s a good question, but a hard one to answer.</a:t>
            </a:r>
          </a:p>
        </p:txBody>
      </p:sp>
      <p:sp>
        <p:nvSpPr>
          <p:cNvPr id="4" name="Slide Number Placeholder 3"/>
          <p:cNvSpPr>
            <a:spLocks noGrp="1"/>
          </p:cNvSpPr>
          <p:nvPr>
            <p:ph type="sldNum" sz="quarter" idx="12"/>
          </p:nvPr>
        </p:nvSpPr>
        <p:spPr/>
        <p:txBody>
          <a:bodyPr/>
          <a:lstStyle/>
          <a:p>
            <a:pPr>
              <a:defRPr/>
            </a:pPr>
            <a:fld id="{E52B31E1-3277-4066-AD6C-FD05C4BAF51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41338" y="1084263"/>
            <a:ext cx="11704637" cy="1625600"/>
          </a:xfrm>
        </p:spPr>
        <p:txBody>
          <a:bodyPr lIns="130046" rIns="130046" bIns="65023" anchor="t"/>
          <a:lstStyle/>
          <a:p>
            <a:pPr eaLnBrk="1" hangingPunct="1"/>
            <a:r>
              <a:rPr lang="en-US" smtClean="0"/>
              <a:t>Why is it hard to answer?</a:t>
            </a:r>
          </a:p>
        </p:txBody>
      </p:sp>
      <p:sp>
        <p:nvSpPr>
          <p:cNvPr id="24579" name="Rectangle 3"/>
          <p:cNvSpPr>
            <a:spLocks noGrp="1" noChangeArrowheads="1"/>
          </p:cNvSpPr>
          <p:nvPr>
            <p:ph idx="1"/>
          </p:nvPr>
        </p:nvSpPr>
        <p:spPr>
          <a:xfrm>
            <a:off x="541338" y="2600325"/>
            <a:ext cx="12138025" cy="7153275"/>
          </a:xfrm>
        </p:spPr>
        <p:txBody>
          <a:bodyPr/>
          <a:lstStyle/>
          <a:p>
            <a:pPr eaLnBrk="1" hangingPunct="1"/>
            <a:r>
              <a:rPr lang="en-US" sz="4000" smtClean="0">
                <a:latin typeface="Arial" charset="0"/>
                <a:cs typeface="Arial" charset="0"/>
              </a:rPr>
              <a:t>Reluctance to admit</a:t>
            </a:r>
          </a:p>
          <a:p>
            <a:pPr lvl="1" eaLnBrk="1" hangingPunct="1"/>
            <a:r>
              <a:rPr lang="en-US" smtClean="0">
                <a:latin typeface="Arial" charset="0"/>
                <a:cs typeface="Arial" charset="0"/>
              </a:rPr>
              <a:t>Shame</a:t>
            </a:r>
          </a:p>
          <a:p>
            <a:pPr lvl="1" eaLnBrk="1" hangingPunct="1"/>
            <a:r>
              <a:rPr lang="en-US" smtClean="0">
                <a:latin typeface="Arial" charset="0"/>
                <a:cs typeface="Arial" charset="0"/>
              </a:rPr>
              <a:t>Fear of losing independence</a:t>
            </a:r>
          </a:p>
          <a:p>
            <a:pPr lvl="1" eaLnBrk="1" hangingPunct="1"/>
            <a:r>
              <a:rPr lang="en-US" smtClean="0">
                <a:latin typeface="Arial" charset="0"/>
                <a:cs typeface="Arial" charset="0"/>
              </a:rPr>
              <a:t>Fear of being moved</a:t>
            </a:r>
          </a:p>
          <a:p>
            <a:pPr eaLnBrk="1" hangingPunct="1"/>
            <a:r>
              <a:rPr lang="en-US" sz="4000" smtClean="0">
                <a:latin typeface="Arial" charset="0"/>
                <a:cs typeface="Arial" charset="0"/>
              </a:rPr>
              <a:t>Unlike kids, older adults can quietly disappear from society without much inquiry</a:t>
            </a:r>
          </a:p>
          <a:p>
            <a:pPr eaLnBrk="1" hangingPunct="1"/>
            <a:r>
              <a:rPr lang="en-US" sz="4000" smtClean="0">
                <a:latin typeface="Arial" charset="0"/>
                <a:cs typeface="Arial" charset="0"/>
              </a:rPr>
              <a:t>May be too incapacitated to report</a:t>
            </a:r>
          </a:p>
          <a:p>
            <a:pPr eaLnBrk="1" hangingPunct="1"/>
            <a:r>
              <a:rPr lang="en-US" sz="4000" smtClean="0">
                <a:latin typeface="Arial" charset="0"/>
                <a:cs typeface="Arial" charset="0"/>
              </a:rPr>
              <a:t>Signs of abuse may be missed/mistaken for “usual aging”</a:t>
            </a:r>
          </a:p>
          <a:p>
            <a:pPr eaLnBrk="1" hangingPunct="1"/>
            <a:endParaRPr lang="en-US" smtClean="0"/>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78175D62-C69C-4D93-83DA-15B7247121D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idx="1"/>
          </p:nvPr>
        </p:nvSpPr>
        <p:spPr>
          <a:xfrm>
            <a:off x="541338" y="1192213"/>
            <a:ext cx="11271250" cy="4010025"/>
          </a:xfrm>
        </p:spPr>
        <p:txBody>
          <a:bodyPr>
            <a:normAutofit/>
          </a:bodyPr>
          <a:lstStyle/>
          <a:p>
            <a:pPr marL="390138" indent="-390138" algn="ctr" eaLnBrk="1" fontAlgn="auto" hangingPunct="1">
              <a:lnSpc>
                <a:spcPct val="120000"/>
              </a:lnSpc>
              <a:spcAft>
                <a:spcPts val="0"/>
              </a:spcAft>
              <a:buClr>
                <a:schemeClr val="accent3"/>
              </a:buClr>
              <a:buFont typeface="Wingdings 2" pitchFamily="18" charset="2"/>
              <a:buNone/>
              <a:defRPr/>
            </a:pPr>
            <a:endParaRPr lang="en-US" b="1" dirty="0"/>
          </a:p>
          <a:p>
            <a:pPr marL="390138" indent="-390138" algn="ctr" eaLnBrk="1" fontAlgn="auto" hangingPunct="1">
              <a:lnSpc>
                <a:spcPct val="120000"/>
              </a:lnSpc>
              <a:spcAft>
                <a:spcPts val="0"/>
              </a:spcAft>
              <a:buClr>
                <a:schemeClr val="accent3"/>
              </a:buClr>
              <a:buFont typeface="Wingdings 2" pitchFamily="18" charset="2"/>
              <a:buNone/>
              <a:defRPr/>
            </a:pPr>
            <a:r>
              <a:rPr lang="en-US" b="1" dirty="0" smtClean="0"/>
              <a:t>FOR  EVERY  REPORT  OF  ABUSE…. </a:t>
            </a:r>
            <a:endParaRPr lang="en-US" b="1" dirty="0"/>
          </a:p>
          <a:p>
            <a:pPr marL="390138" indent="-390138" algn="ctr" eaLnBrk="1" fontAlgn="auto" hangingPunct="1">
              <a:lnSpc>
                <a:spcPct val="120000"/>
              </a:lnSpc>
              <a:spcAft>
                <a:spcPts val="0"/>
              </a:spcAft>
              <a:buClr>
                <a:schemeClr val="accent3"/>
              </a:buClr>
              <a:buFont typeface="Wingdings 2" pitchFamily="18" charset="2"/>
              <a:buNone/>
              <a:defRPr/>
            </a:pPr>
            <a:r>
              <a:rPr lang="en-US" sz="7700" b="1" dirty="0" smtClean="0">
                <a:effectLst>
                  <a:outerShdw blurRad="38100" dist="38100" dir="2700000" algn="tl">
                    <a:srgbClr val="FFFFFF"/>
                  </a:outerShdw>
                </a:effectLst>
              </a:rPr>
              <a:t>At least 5</a:t>
            </a:r>
            <a:r>
              <a:rPr lang="en-US" b="1" dirty="0" smtClean="0">
                <a:solidFill>
                  <a:srgbClr val="00FFFF"/>
                </a:solidFill>
              </a:rPr>
              <a:t>  </a:t>
            </a:r>
            <a:r>
              <a:rPr lang="en-US" b="1" dirty="0"/>
              <a:t>GO  UNREPORTED</a:t>
            </a:r>
          </a:p>
        </p:txBody>
      </p:sp>
      <p:sp>
        <p:nvSpPr>
          <p:cNvPr id="4" name="Slide Number Placeholder 3"/>
          <p:cNvSpPr>
            <a:spLocks noGrp="1"/>
          </p:cNvSpPr>
          <p:nvPr>
            <p:ph type="sldNum" sz="quarter" idx="12"/>
          </p:nvPr>
        </p:nvSpPr>
        <p:spPr/>
        <p:txBody>
          <a:bodyPr/>
          <a:lstStyle/>
          <a:p>
            <a:pPr>
              <a:defRPr/>
            </a:pPr>
            <a:fld id="{52990EE9-5A74-4C22-AB7C-542050F99DF1}" type="slidenum">
              <a:rPr lang="en-US" smtClean="0"/>
              <a:pPr>
                <a:defRPr/>
              </a:pPr>
              <a:t>16</a:t>
            </a:fld>
            <a:endParaRPr lang="en-US"/>
          </a:p>
        </p:txBody>
      </p:sp>
      <p:pic>
        <p:nvPicPr>
          <p:cNvPr id="25604" name="Picture 8"/>
          <p:cNvPicPr>
            <a:picLocks noChangeAspect="1" noChangeArrowheads="1"/>
          </p:cNvPicPr>
          <p:nvPr/>
        </p:nvPicPr>
        <p:blipFill>
          <a:blip r:embed="rId3" cstate="print"/>
          <a:srcRect/>
          <a:stretch>
            <a:fillRect/>
          </a:stretch>
        </p:blipFill>
        <p:spPr bwMode="auto">
          <a:xfrm>
            <a:off x="3684588" y="4768850"/>
            <a:ext cx="5851525" cy="449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3388" y="1300163"/>
            <a:ext cx="11704637" cy="1625600"/>
          </a:xfrm>
        </p:spPr>
        <p:txBody>
          <a:bodyPr>
            <a:normAutofit fontScale="90000"/>
          </a:bodyPr>
          <a:lstStyle/>
          <a:p>
            <a:pPr eaLnBrk="1" fontAlgn="auto" hangingPunct="1">
              <a:spcAft>
                <a:spcPts val="0"/>
              </a:spcAft>
              <a:defRPr/>
            </a:pPr>
            <a:r>
              <a:rPr lang="en-US" dirty="0" smtClean="0"/>
              <a:t>Best available estimates on prevalence:</a:t>
            </a:r>
          </a:p>
        </p:txBody>
      </p:sp>
      <p:sp>
        <p:nvSpPr>
          <p:cNvPr id="26627" name="Rectangle 3"/>
          <p:cNvSpPr>
            <a:spLocks noGrp="1" noChangeArrowheads="1"/>
          </p:cNvSpPr>
          <p:nvPr>
            <p:ph idx="1"/>
          </p:nvPr>
        </p:nvSpPr>
        <p:spPr>
          <a:xfrm>
            <a:off x="541338" y="3251200"/>
            <a:ext cx="11596687" cy="4984750"/>
          </a:xfrm>
        </p:spPr>
        <p:txBody>
          <a:bodyPr/>
          <a:lstStyle/>
          <a:p>
            <a:pPr marL="519113" indent="-361950" eaLnBrk="1" hangingPunct="1">
              <a:buFont typeface="Wingdings 3" pitchFamily="18" charset="2"/>
              <a:buChar char=""/>
            </a:pPr>
            <a:r>
              <a:rPr lang="en-US" sz="4000" smtClean="0"/>
              <a:t>Between 1 and 2 million</a:t>
            </a:r>
            <a:r>
              <a:rPr lang="en-US" sz="4000" b="1" smtClean="0"/>
              <a:t> </a:t>
            </a:r>
            <a:r>
              <a:rPr lang="en-US" sz="4000" smtClean="0"/>
              <a:t>Americans age 65 or older have been injured, exploited or otherwise mistreated by someone on whom they depended for care or protection. (2003)</a:t>
            </a:r>
          </a:p>
          <a:p>
            <a:pPr marL="519113" indent="-361950" eaLnBrk="1" hangingPunct="1">
              <a:buFont typeface="Wingdings 2" pitchFamily="18" charset="2"/>
              <a:buNone/>
            </a:pPr>
            <a:endParaRPr lang="en-US" sz="4000" smtClean="0"/>
          </a:p>
          <a:p>
            <a:pPr marL="519113" indent="-361950" eaLnBrk="1" hangingPunct="1">
              <a:buFont typeface="Wingdings 3" pitchFamily="18" charset="2"/>
              <a:buChar char=""/>
            </a:pPr>
            <a:r>
              <a:rPr lang="en-US" sz="4000" smtClean="0"/>
              <a:t>Between 2 and 10 percent of older adults 65+ are victims of some form of abuse or neglect. (2004)</a:t>
            </a:r>
            <a:r>
              <a:rPr lang="en-US" sz="4000" b="1" smtClean="0"/>
              <a:t> </a:t>
            </a:r>
            <a:endParaRPr lang="en-US" sz="4000" smtClean="0"/>
          </a:p>
        </p:txBody>
      </p:sp>
      <p:sp>
        <p:nvSpPr>
          <p:cNvPr id="6" name="Slide Number Placeholder 5"/>
          <p:cNvSpPr>
            <a:spLocks noGrp="1"/>
          </p:cNvSpPr>
          <p:nvPr>
            <p:ph type="sldNum" sz="quarter" idx="12"/>
          </p:nvPr>
        </p:nvSpPr>
        <p:spPr/>
        <p:txBody>
          <a:bodyPr/>
          <a:lstStyle/>
          <a:p>
            <a:pPr>
              <a:defRPr/>
            </a:pPr>
            <a:fld id="{11077F45-B7EF-46E0-8B44-2243EDA788FD}" type="slidenum">
              <a:rPr lang="en-US" smtClean="0"/>
              <a:pPr>
                <a:defRPr/>
              </a:pPr>
              <a:t>17</a:t>
            </a:fld>
            <a:endParaRPr lang="en-US"/>
          </a:p>
        </p:txBody>
      </p:sp>
      <p:sp>
        <p:nvSpPr>
          <p:cNvPr id="5" name="Rectangle 4"/>
          <p:cNvSpPr>
            <a:spLocks noChangeArrowheads="1"/>
          </p:cNvSpPr>
          <p:nvPr/>
        </p:nvSpPr>
        <p:spPr bwMode="auto">
          <a:xfrm>
            <a:off x="4659313" y="7043738"/>
            <a:ext cx="7478712" cy="1409700"/>
          </a:xfrm>
          <a:prstGeom prst="rect">
            <a:avLst/>
          </a:prstGeom>
          <a:noFill/>
          <a:ln w="9525">
            <a:noFill/>
            <a:miter lim="800000"/>
            <a:headEnd/>
            <a:tailEnd/>
          </a:ln>
          <a:effectLst/>
        </p:spPr>
        <p:txBody>
          <a:bodyPr lIns="130949" tIns="65475" rIns="130949" bIns="65475" anchor="ctr"/>
          <a:lstStyle/>
          <a:p>
            <a:pPr marL="252867" indent="-252867" fontAlgn="auto">
              <a:spcBef>
                <a:spcPts val="0"/>
              </a:spcBef>
              <a:spcAft>
                <a:spcPts val="0"/>
              </a:spcAft>
              <a:buFont typeface="Arial" pitchFamily="34" charset="0"/>
              <a:buChar char="•"/>
              <a:defRPr/>
            </a:pPr>
            <a:endParaRPr lang="en-US" dirty="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5438" y="1300163"/>
            <a:ext cx="11704637" cy="1625600"/>
          </a:xfrm>
        </p:spPr>
        <p:txBody>
          <a:bodyPr lIns="130046" rIns="130046" bIns="65023" anchor="t"/>
          <a:lstStyle/>
          <a:p>
            <a:pPr eaLnBrk="1" hangingPunct="1"/>
            <a:r>
              <a:rPr lang="en-US" smtClean="0"/>
              <a:t> </a:t>
            </a:r>
            <a:r>
              <a:rPr lang="en-US" sz="5700" smtClean="0"/>
              <a:t>National Elder Mistreatment Study</a:t>
            </a:r>
            <a:endParaRPr lang="en-US" smtClean="0"/>
          </a:p>
        </p:txBody>
      </p:sp>
      <p:sp>
        <p:nvSpPr>
          <p:cNvPr id="13315" name="Content Placeholder 2"/>
          <p:cNvSpPr>
            <a:spLocks noGrp="1"/>
          </p:cNvSpPr>
          <p:nvPr>
            <p:ph idx="1"/>
          </p:nvPr>
        </p:nvSpPr>
        <p:spPr>
          <a:xfrm>
            <a:off x="482600" y="2971800"/>
            <a:ext cx="11704638" cy="6069013"/>
          </a:xfrm>
        </p:spPr>
        <p:txBody>
          <a:bodyPr>
            <a:normAutofit fontScale="92500" lnSpcReduction="20000"/>
          </a:bodyPr>
          <a:lstStyle/>
          <a:p>
            <a:pPr marL="520184" indent="-364129" eaLnBrk="1" fontAlgn="auto" hangingPunct="1">
              <a:spcAft>
                <a:spcPts val="0"/>
              </a:spcAft>
              <a:buFont typeface="Wingdings 3"/>
              <a:buChar char=""/>
              <a:defRPr/>
            </a:pPr>
            <a:r>
              <a:rPr lang="en-US" sz="4800" b="1" dirty="0" smtClean="0"/>
              <a:t>11% </a:t>
            </a:r>
            <a:r>
              <a:rPr lang="en-US" sz="3900" b="1" dirty="0" smtClean="0"/>
              <a:t>of older adults ( they studied people without dementia between 60 and 85 years) </a:t>
            </a:r>
            <a:r>
              <a:rPr lang="en-US" sz="3900" dirty="0" smtClean="0"/>
              <a:t>reported at least one form of mistreatment in the past year (excluding financial abuse).</a:t>
            </a:r>
          </a:p>
          <a:p>
            <a:pPr marL="520184" indent="-364129" eaLnBrk="1" fontAlgn="auto" hangingPunct="1">
              <a:spcAft>
                <a:spcPts val="0"/>
              </a:spcAft>
              <a:buFont typeface="Wingdings 2" pitchFamily="18" charset="2"/>
              <a:buNone/>
              <a:defRPr/>
            </a:pPr>
            <a:endParaRPr lang="en-US" sz="3900" dirty="0" smtClean="0"/>
          </a:p>
          <a:p>
            <a:pPr marL="520184" indent="-364129" eaLnBrk="1" fontAlgn="auto" hangingPunct="1">
              <a:spcAft>
                <a:spcPts val="0"/>
              </a:spcAft>
              <a:buFont typeface="Wingdings 3"/>
              <a:buChar char=""/>
              <a:defRPr/>
            </a:pPr>
            <a:r>
              <a:rPr lang="en-US" sz="3900" dirty="0" smtClean="0"/>
              <a:t>Most common types of past-year mistreatment:</a:t>
            </a:r>
          </a:p>
          <a:p>
            <a:pPr marL="1056623" lvl="2" indent="-487672" eaLnBrk="1" fontAlgn="auto" hangingPunct="1">
              <a:spcAft>
                <a:spcPts val="0"/>
              </a:spcAft>
              <a:buFont typeface="Wingdings 2"/>
              <a:buChar char=""/>
              <a:defRPr/>
            </a:pPr>
            <a:r>
              <a:rPr lang="en-US" sz="4300" dirty="0" smtClean="0"/>
              <a:t>current potential neglect: 5.1%</a:t>
            </a:r>
          </a:p>
          <a:p>
            <a:pPr marL="1056623" lvl="2" indent="-487672" eaLnBrk="1" fontAlgn="auto" hangingPunct="1">
              <a:spcAft>
                <a:spcPts val="0"/>
              </a:spcAft>
              <a:buFont typeface="Wingdings 2"/>
              <a:buChar char=""/>
              <a:defRPr/>
            </a:pPr>
            <a:r>
              <a:rPr lang="en-US" sz="4300" dirty="0" smtClean="0"/>
              <a:t>emotional mistreatment: 4.6%</a:t>
            </a:r>
          </a:p>
          <a:p>
            <a:pPr marL="1056623" lvl="2" indent="-487672" eaLnBrk="1" fontAlgn="auto" hangingPunct="1">
              <a:spcAft>
                <a:spcPts val="0"/>
              </a:spcAft>
              <a:buFont typeface="Wingdings 2"/>
              <a:buChar char=""/>
              <a:defRPr/>
            </a:pPr>
            <a:r>
              <a:rPr lang="en-US" sz="4300" dirty="0" smtClean="0"/>
              <a:t>current financial exploitation by family: 5.2% </a:t>
            </a:r>
          </a:p>
          <a:p>
            <a:pPr marL="1056623" lvl="2" indent="-487672" eaLnBrk="1" fontAlgn="auto" hangingPunct="1">
              <a:spcAft>
                <a:spcPts val="0"/>
              </a:spcAft>
              <a:buFont typeface="Wingdings 2" pitchFamily="18" charset="2"/>
              <a:buNone/>
              <a:defRPr/>
            </a:pPr>
            <a:r>
              <a:rPr lang="en-US" sz="4000" dirty="0" smtClean="0"/>
              <a:t>							</a:t>
            </a:r>
          </a:p>
          <a:p>
            <a:pPr marL="1056623" lvl="2" indent="-487672" eaLnBrk="1" fontAlgn="auto" hangingPunct="1">
              <a:spcAft>
                <a:spcPts val="0"/>
              </a:spcAft>
              <a:buFont typeface="Wingdings 2" pitchFamily="18" charset="2"/>
              <a:buNone/>
              <a:defRPr/>
            </a:pPr>
            <a:r>
              <a:rPr lang="en-US" sz="4000" dirty="0" smtClean="0"/>
              <a:t>							</a:t>
            </a:r>
            <a:r>
              <a:rPr lang="en-US" sz="3700" dirty="0" smtClean="0"/>
              <a:t>(</a:t>
            </a:r>
            <a:r>
              <a:rPr lang="en-US" sz="3700" dirty="0" err="1" smtClean="0"/>
              <a:t>Acierno</a:t>
            </a:r>
            <a:r>
              <a:rPr lang="en-US" sz="3700" dirty="0" smtClean="0"/>
              <a:t>, 2009)</a:t>
            </a:r>
          </a:p>
          <a:p>
            <a:pPr marL="520184" indent="-364129" eaLnBrk="1" fontAlgn="auto" hangingPunct="1">
              <a:spcAft>
                <a:spcPts val="0"/>
              </a:spcAft>
              <a:buFont typeface="Wingdings 3"/>
              <a:buChar char=""/>
              <a:defRPr/>
            </a:pPr>
            <a:endParaRPr lang="en-US" dirty="0" smtClean="0"/>
          </a:p>
        </p:txBody>
      </p:sp>
      <p:sp>
        <p:nvSpPr>
          <p:cNvPr id="4" name="Slide Number Placeholder 3"/>
          <p:cNvSpPr>
            <a:spLocks noGrp="1"/>
          </p:cNvSpPr>
          <p:nvPr>
            <p:ph type="sldNum" sz="quarter" idx="12"/>
          </p:nvPr>
        </p:nvSpPr>
        <p:spPr/>
        <p:txBody>
          <a:bodyPr/>
          <a:lstStyle/>
          <a:p>
            <a:pPr>
              <a:defRPr/>
            </a:pPr>
            <a:fld id="{B0664E2D-55D1-4B7B-B827-A72E8671825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41338" y="3143250"/>
            <a:ext cx="12111037" cy="3040063"/>
          </a:xfrm>
          <a:prstGeom prst="rect">
            <a:avLst/>
          </a:prstGeom>
          <a:noFill/>
          <a:ln w="9525">
            <a:noFill/>
            <a:miter lim="800000"/>
            <a:headEnd/>
            <a:tailEnd/>
          </a:ln>
        </p:spPr>
        <p:txBody>
          <a:bodyPr lIns="130046" tIns="65023" rIns="130046" bIns="65023">
            <a:spAutoFit/>
          </a:bodyPr>
          <a:lstStyle/>
          <a:p>
            <a:r>
              <a:rPr lang="en-US" sz="6300">
                <a:solidFill>
                  <a:schemeClr val="tx2"/>
                </a:solidFill>
              </a:rPr>
              <a:t>Now let’s look at what is happening to the numbers of seniors in the United States.</a:t>
            </a:r>
          </a:p>
        </p:txBody>
      </p:sp>
      <p:sp>
        <p:nvSpPr>
          <p:cNvPr id="3" name="Slide Number Placeholder 2"/>
          <p:cNvSpPr>
            <a:spLocks noGrp="1"/>
          </p:cNvSpPr>
          <p:nvPr>
            <p:ph type="sldNum" sz="quarter" idx="12"/>
          </p:nvPr>
        </p:nvSpPr>
        <p:spPr/>
        <p:txBody>
          <a:bodyPr/>
          <a:lstStyle/>
          <a:p>
            <a:pPr>
              <a:defRPr/>
            </a:pPr>
            <a:fld id="{22F1AFB2-7C0A-4166-8B45-CED45C3845BC}"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Acknowledgements</a:t>
            </a:r>
          </a:p>
        </p:txBody>
      </p:sp>
      <p:sp>
        <p:nvSpPr>
          <p:cNvPr id="11267" name="Content Placeholder 2"/>
          <p:cNvSpPr>
            <a:spLocks noGrp="1"/>
          </p:cNvSpPr>
          <p:nvPr>
            <p:ph idx="1"/>
          </p:nvPr>
        </p:nvSpPr>
        <p:spPr/>
        <p:txBody>
          <a:bodyPr/>
          <a:lstStyle/>
          <a:p>
            <a:r>
              <a:rPr lang="en-US" sz="3200" i="1" smtClean="0"/>
              <a:t>Content by Tatanya Gurvich, Pharm.D. and Bradley Williams, Pharm. D., USC School of Pharmacy and Elaine Chen, MS and Mary Twomey, MSW, University of California, Irvine.</a:t>
            </a:r>
          </a:p>
          <a:p>
            <a:r>
              <a:rPr lang="en-US" sz="3200" i="1" smtClean="0"/>
              <a:t>This training module was created by the Center of Excellence on Elder Abuse &amp; Neglect at University of California, Irvine and University of Southern California, School of Pharmacy.  </a:t>
            </a:r>
          </a:p>
          <a:p>
            <a:r>
              <a:rPr lang="en-US" sz="3200" i="1" smtClean="0"/>
              <a:t>This project was funded by grants from Kaiser Permanente Southern California Region Community Benefit and UniHealth Foundation. </a:t>
            </a:r>
          </a:p>
          <a:p>
            <a:r>
              <a:rPr lang="en-US" sz="3200" i="1" smtClean="0"/>
              <a:t> Special thanks to Leslie Vitin, Pharm.D. for contributions to this presentation</a:t>
            </a:r>
            <a:endParaRPr lang="en-US" sz="3200" smtClean="0"/>
          </a:p>
          <a:p>
            <a:endParaRPr lang="en-US" smtClean="0"/>
          </a:p>
        </p:txBody>
      </p:sp>
      <p:sp>
        <p:nvSpPr>
          <p:cNvPr id="4" name="Slide Number Placeholder 3"/>
          <p:cNvSpPr>
            <a:spLocks noGrp="1"/>
          </p:cNvSpPr>
          <p:nvPr>
            <p:ph type="sldNum" sz="quarter" idx="12"/>
          </p:nvPr>
        </p:nvSpPr>
        <p:spPr/>
        <p:txBody>
          <a:bodyPr/>
          <a:lstStyle/>
          <a:p>
            <a:pPr>
              <a:defRPr/>
            </a:pPr>
            <a:fld id="{89CD8E87-5D5E-45C1-B13C-058572CFFEC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_2"/>
          <p:cNvPicPr>
            <a:picLocks noChangeAspect="1" noChangeArrowheads="1"/>
          </p:cNvPicPr>
          <p:nvPr/>
        </p:nvPicPr>
        <p:blipFill>
          <a:blip r:embed="rId3" cstate="print"/>
          <a:srcRect/>
          <a:stretch>
            <a:fillRect/>
          </a:stretch>
        </p:blipFill>
        <p:spPr bwMode="auto">
          <a:xfrm>
            <a:off x="74613" y="481013"/>
            <a:ext cx="12855575" cy="8791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50342CD-02E0-41D8-9199-B5419A6EA9D0}"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pPr eaLnBrk="1" hangingPunct="1"/>
            <a:r>
              <a:rPr lang="en-US" smtClean="0"/>
              <a:t>Why does elder abuse happen?</a:t>
            </a:r>
          </a:p>
        </p:txBody>
      </p:sp>
      <p:sp>
        <p:nvSpPr>
          <p:cNvPr id="16387" name="Rectangle 2"/>
          <p:cNvSpPr>
            <a:spLocks noGrp="1" noChangeArrowheads="1"/>
          </p:cNvSpPr>
          <p:nvPr>
            <p:ph idx="1"/>
          </p:nvPr>
        </p:nvSpPr>
        <p:spPr>
          <a:xfrm>
            <a:off x="635000" y="2590800"/>
            <a:ext cx="11709400" cy="6477000"/>
          </a:xfrm>
        </p:spPr>
        <p:txBody>
          <a:bodyPr/>
          <a:lstStyle/>
          <a:p>
            <a:pPr eaLnBrk="1" hangingPunct="1">
              <a:spcBef>
                <a:spcPts val="1200"/>
              </a:spcBef>
            </a:pPr>
            <a:r>
              <a:rPr lang="en-US" smtClean="0"/>
              <a:t>Greed</a:t>
            </a:r>
          </a:p>
          <a:p>
            <a:pPr eaLnBrk="1" hangingPunct="1">
              <a:spcBef>
                <a:spcPts val="1200"/>
              </a:spcBef>
            </a:pPr>
            <a:r>
              <a:rPr lang="en-US" smtClean="0"/>
              <a:t>Ageism</a:t>
            </a:r>
          </a:p>
          <a:p>
            <a:pPr eaLnBrk="1" hangingPunct="1">
              <a:spcBef>
                <a:spcPts val="1200"/>
              </a:spcBef>
            </a:pPr>
            <a:r>
              <a:rPr lang="en-US" smtClean="0"/>
              <a:t>Payback</a:t>
            </a:r>
          </a:p>
          <a:p>
            <a:pPr eaLnBrk="1" hangingPunct="1">
              <a:spcBef>
                <a:spcPts val="1200"/>
              </a:spcBef>
            </a:pPr>
            <a:r>
              <a:rPr lang="en-US" smtClean="0"/>
              <a:t>Entitlement</a:t>
            </a:r>
          </a:p>
          <a:p>
            <a:pPr eaLnBrk="1" hangingPunct="1">
              <a:spcBef>
                <a:spcPts val="1200"/>
              </a:spcBef>
            </a:pPr>
            <a:r>
              <a:rPr lang="en-US" smtClean="0"/>
              <a:t>Power and control</a:t>
            </a:r>
          </a:p>
          <a:p>
            <a:pPr eaLnBrk="1" hangingPunct="1">
              <a:spcBef>
                <a:spcPts val="1200"/>
              </a:spcBef>
            </a:pPr>
            <a:r>
              <a:rPr lang="en-US" smtClean="0"/>
              <a:t>Resentment</a:t>
            </a:r>
          </a:p>
          <a:p>
            <a:pPr eaLnBrk="1" hangingPunct="1">
              <a:spcBef>
                <a:spcPts val="1200"/>
              </a:spcBef>
            </a:pPr>
            <a:r>
              <a:rPr lang="en-US" smtClean="0"/>
              <a:t>Ignorance/Untrained/Undertrained</a:t>
            </a:r>
          </a:p>
          <a:p>
            <a:pPr eaLnBrk="1" hangingPunct="1">
              <a:spcBef>
                <a:spcPts val="1200"/>
              </a:spcBef>
            </a:pPr>
            <a:r>
              <a:rPr lang="en-US" smtClean="0"/>
              <a:t>Untreated mental illness/substance abuse</a:t>
            </a:r>
          </a:p>
          <a:p>
            <a:pPr eaLnBrk="1" hangingPunct="1">
              <a:spcBef>
                <a:spcPts val="1200"/>
              </a:spcBef>
            </a:pPr>
            <a:r>
              <a:rPr lang="en-US" smtClean="0"/>
              <a:t>Caregiver stress</a:t>
            </a:r>
          </a:p>
          <a:p>
            <a:pPr marL="889000" lvl="1" eaLnBrk="1" hangingPunct="1">
              <a:buFontTx/>
              <a:buNone/>
            </a:pPr>
            <a:endParaRPr lang="en-US" smtClean="0"/>
          </a:p>
        </p:txBody>
      </p:sp>
      <p:sp>
        <p:nvSpPr>
          <p:cNvPr id="4" name="Slide Number Placeholder 3"/>
          <p:cNvSpPr>
            <a:spLocks noGrp="1"/>
          </p:cNvSpPr>
          <p:nvPr>
            <p:ph type="sldNum" sz="quarter" idx="12"/>
          </p:nvPr>
        </p:nvSpPr>
        <p:spPr/>
        <p:txBody>
          <a:bodyPr/>
          <a:lstStyle/>
          <a:p>
            <a:pPr>
              <a:defRPr/>
            </a:pPr>
            <a:fld id="{4A7B6AA2-1456-4EFA-AF03-1183C42D5FEA}" type="slidenum">
              <a:rPr lang="en-US" smtClean="0"/>
              <a:pPr>
                <a:defRPr/>
              </a:pPr>
              <a:t>21</a:t>
            </a:fld>
            <a:endParaRPr lang="en-US"/>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1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1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ox(in)">
                                      <p:cBhvr>
                                        <p:cTn id="17" dur="1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ox(in)">
                                      <p:cBhvr>
                                        <p:cTn id="22" dur="10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ox(in)">
                                      <p:cBhvr>
                                        <p:cTn id="27" dur="10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ox(in)">
                                      <p:cBhvr>
                                        <p:cTn id="32" dur="10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box(in)">
                                      <p:cBhvr>
                                        <p:cTn id="37" dur="1000"/>
                                        <p:tgtEl>
                                          <p:spTgt spid="163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box(in)">
                                      <p:cBhvr>
                                        <p:cTn id="42" dur="1000"/>
                                        <p:tgtEl>
                                          <p:spTgt spid="163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6387">
                                            <p:txEl>
                                              <p:pRg st="8" end="8"/>
                                            </p:txEl>
                                          </p:spTgt>
                                        </p:tgtEl>
                                        <p:attrNameLst>
                                          <p:attrName>style.visibility</p:attrName>
                                        </p:attrNameLst>
                                      </p:cBhvr>
                                      <p:to>
                                        <p:strVal val="visible"/>
                                      </p:to>
                                    </p:set>
                                    <p:animEffect transition="in" filter="box(in)">
                                      <p:cBhvr>
                                        <p:cTn id="47" dur="10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35000" y="1524000"/>
            <a:ext cx="11703050" cy="1625600"/>
          </a:xfrm>
        </p:spPr>
        <p:txBody>
          <a:bodyPr>
            <a:normAutofit fontScale="90000"/>
          </a:bodyPr>
          <a:lstStyle/>
          <a:p>
            <a:pPr eaLnBrk="1" fontAlgn="auto" hangingPunct="1">
              <a:spcAft>
                <a:spcPts val="0"/>
              </a:spcAft>
              <a:defRPr/>
            </a:pPr>
            <a:r>
              <a:rPr lang="en-US" sz="5400" b="1" dirty="0" smtClean="0"/>
              <a:t>Understanding the triggers of abuse is important.  So is accountability. </a:t>
            </a:r>
          </a:p>
        </p:txBody>
      </p:sp>
      <p:sp>
        <p:nvSpPr>
          <p:cNvPr id="31747" name="Content Placeholder 2"/>
          <p:cNvSpPr>
            <a:spLocks noGrp="1"/>
          </p:cNvSpPr>
          <p:nvPr>
            <p:ph idx="1"/>
          </p:nvPr>
        </p:nvSpPr>
        <p:spPr>
          <a:xfrm>
            <a:off x="711200" y="3276600"/>
            <a:ext cx="11709400" cy="4914900"/>
          </a:xfrm>
        </p:spPr>
        <p:txBody>
          <a:bodyPr/>
          <a:lstStyle/>
          <a:p>
            <a:pPr eaLnBrk="1" hangingPunct="1"/>
            <a:r>
              <a:rPr lang="en-US" sz="3600" smtClean="0"/>
              <a:t>Caregivers can be very stressed by their responsibilities, but this does NOT grant them permission to behave in an abusive manner</a:t>
            </a:r>
          </a:p>
        </p:txBody>
      </p:sp>
      <p:sp>
        <p:nvSpPr>
          <p:cNvPr id="4" name="Slide Number Placeholder 3"/>
          <p:cNvSpPr>
            <a:spLocks noGrp="1"/>
          </p:cNvSpPr>
          <p:nvPr>
            <p:ph type="sldNum" sz="quarter" idx="12"/>
          </p:nvPr>
        </p:nvSpPr>
        <p:spPr/>
        <p:txBody>
          <a:bodyPr/>
          <a:lstStyle/>
          <a:p>
            <a:pPr>
              <a:defRPr/>
            </a:pPr>
            <a:fld id="{7D34A3FE-91E0-4ED9-A282-69424FE160D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3388" y="974725"/>
            <a:ext cx="11704637" cy="1625600"/>
          </a:xfrm>
        </p:spPr>
        <p:txBody>
          <a:bodyPr lIns="130046" rIns="130046" bIns="65023" anchor="t"/>
          <a:lstStyle/>
          <a:p>
            <a:pPr eaLnBrk="1" hangingPunct="1"/>
            <a:r>
              <a:rPr lang="en-US" smtClean="0"/>
              <a:t>Who abuses?</a:t>
            </a:r>
          </a:p>
        </p:txBody>
      </p:sp>
      <p:sp>
        <p:nvSpPr>
          <p:cNvPr id="4" name="Slide Number Placeholder 3"/>
          <p:cNvSpPr>
            <a:spLocks noGrp="1"/>
          </p:cNvSpPr>
          <p:nvPr>
            <p:ph type="sldNum" sz="quarter" idx="12"/>
          </p:nvPr>
        </p:nvSpPr>
        <p:spPr/>
        <p:txBody>
          <a:bodyPr/>
          <a:lstStyle/>
          <a:p>
            <a:pPr>
              <a:defRPr/>
            </a:pPr>
            <a:fld id="{E368511C-76AE-4A44-BAAD-2145A430B50E}" type="slidenum">
              <a:rPr lang="en-US" smtClean="0"/>
              <a:pPr>
                <a:defRPr/>
              </a:pPr>
              <a:t>23</a:t>
            </a:fld>
            <a:endParaRPr lang="en-US"/>
          </a:p>
        </p:txBody>
      </p:sp>
      <p:sp>
        <p:nvSpPr>
          <p:cNvPr id="32772" name="Content Placeholder 4"/>
          <p:cNvSpPr>
            <a:spLocks noGrp="1"/>
          </p:cNvSpPr>
          <p:nvPr>
            <p:ph idx="1"/>
          </p:nvPr>
        </p:nvSpPr>
        <p:spPr>
          <a:xfrm>
            <a:off x="650875" y="2752725"/>
            <a:ext cx="6080125" cy="6242050"/>
          </a:xfrm>
        </p:spPr>
        <p:txBody>
          <a:bodyPr/>
          <a:lstStyle/>
          <a:p>
            <a:r>
              <a:rPr lang="en-US" sz="4000" b="1" smtClean="0">
                <a:latin typeface="Arial" charset="0"/>
                <a:cs typeface="Arial" charset="0"/>
              </a:rPr>
              <a:t>FAMILY MEMBERS</a:t>
            </a:r>
          </a:p>
          <a:p>
            <a:pPr eaLnBrk="1" hangingPunct="1"/>
            <a:r>
              <a:rPr lang="en-US" smtClean="0">
                <a:latin typeface="Arial" charset="0"/>
                <a:cs typeface="Arial" charset="0"/>
              </a:rPr>
              <a:t>In general:</a:t>
            </a:r>
          </a:p>
          <a:p>
            <a:pPr lvl="1" eaLnBrk="1" hangingPunct="1"/>
            <a:r>
              <a:rPr lang="en-US" sz="4600" smtClean="0">
                <a:latin typeface="Arial" charset="0"/>
                <a:cs typeface="Arial" charset="0"/>
              </a:rPr>
              <a:t>52% are men</a:t>
            </a:r>
          </a:p>
          <a:p>
            <a:pPr lvl="1" eaLnBrk="1" hangingPunct="1"/>
            <a:r>
              <a:rPr lang="en-US" sz="4600" smtClean="0">
                <a:latin typeface="Arial" charset="0"/>
                <a:cs typeface="Arial" charset="0"/>
              </a:rPr>
              <a:t>48% are women</a:t>
            </a:r>
          </a:p>
          <a:p>
            <a:pPr lvl="1" eaLnBrk="1" hangingPunct="1"/>
            <a:r>
              <a:rPr lang="en-US" sz="4600" smtClean="0">
                <a:latin typeface="Arial" charset="0"/>
                <a:cs typeface="Arial" charset="0"/>
              </a:rPr>
              <a:t>30% are themselves over 60</a:t>
            </a:r>
          </a:p>
          <a:p>
            <a:endParaRPr lang="en-US" smtClean="0"/>
          </a:p>
          <a:p>
            <a:endParaRPr lang="en-US" smtClean="0"/>
          </a:p>
        </p:txBody>
      </p:sp>
      <p:sp>
        <p:nvSpPr>
          <p:cNvPr id="32773" name="Rectangle 7"/>
          <p:cNvSpPr>
            <a:spLocks noChangeArrowheads="1"/>
          </p:cNvSpPr>
          <p:nvPr/>
        </p:nvSpPr>
        <p:spPr bwMode="auto">
          <a:xfrm>
            <a:off x="6197600" y="8839200"/>
            <a:ext cx="6502400" cy="400050"/>
          </a:xfrm>
          <a:prstGeom prst="rect">
            <a:avLst/>
          </a:prstGeom>
          <a:noFill/>
          <a:ln w="9525">
            <a:noFill/>
            <a:miter lim="800000"/>
            <a:headEnd/>
            <a:tailEnd/>
          </a:ln>
        </p:spPr>
        <p:txBody>
          <a:bodyPr>
            <a:spAutoFit/>
          </a:bodyPr>
          <a:lstStyle/>
          <a:p>
            <a:r>
              <a:rPr lang="en-US" sz="2000" i="1">
                <a:solidFill>
                  <a:schemeClr val="tx1"/>
                </a:solidFill>
                <a:latin typeface="Times New Roman" pitchFamily="18" charset="0"/>
                <a:cs typeface="Times New Roman" pitchFamily="18" charset="0"/>
              </a:rPr>
              <a:t>National Elder Abuse Incidence Study </a:t>
            </a:r>
            <a:r>
              <a:rPr lang="en-US" sz="2000">
                <a:solidFill>
                  <a:schemeClr val="tx1"/>
                </a:solidFill>
                <a:latin typeface="Times New Roman" pitchFamily="18" charset="0"/>
                <a:cs typeface="Times New Roman" pitchFamily="18" charset="0"/>
              </a:rPr>
              <a:t>, 1998</a:t>
            </a:r>
            <a:endParaRPr lang="en-US" sz="2000">
              <a:latin typeface="Times New Roman" pitchFamily="18" charset="0"/>
              <a:cs typeface="Times New Roman" pitchFamily="18" charset="0"/>
            </a:endParaRPr>
          </a:p>
        </p:txBody>
      </p:sp>
      <p:pic>
        <p:nvPicPr>
          <p:cNvPr id="32774" name="Picture 6"/>
          <p:cNvPicPr>
            <a:picLocks noChangeAspect="1"/>
          </p:cNvPicPr>
          <p:nvPr/>
        </p:nvPicPr>
        <p:blipFill>
          <a:blip r:embed="rId3" cstate="print"/>
          <a:srcRect/>
          <a:stretch>
            <a:fillRect/>
          </a:stretch>
        </p:blipFill>
        <p:spPr bwMode="auto">
          <a:xfrm>
            <a:off x="5892800" y="1752600"/>
            <a:ext cx="7035800" cy="6789738"/>
          </a:xfrm>
          <a:prstGeom prst="rect">
            <a:avLst/>
          </a:prstGeom>
          <a:noFill/>
          <a:ln w="6350">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C0B2A49-0524-4B20-91DB-B64375621239}" type="slidenum">
              <a:rPr lang="en-US" smtClean="0"/>
              <a:pPr>
                <a:defRPr/>
              </a:pPr>
              <a:t>24</a:t>
            </a:fld>
            <a:endParaRPr lang="en-US"/>
          </a:p>
        </p:txBody>
      </p:sp>
      <p:sp>
        <p:nvSpPr>
          <p:cNvPr id="33795" name="Rectangle 2"/>
          <p:cNvSpPr>
            <a:spLocks noGrp="1" noChangeArrowheads="1"/>
          </p:cNvSpPr>
          <p:nvPr>
            <p:ph type="title" idx="4294967295"/>
          </p:nvPr>
        </p:nvSpPr>
        <p:spPr>
          <a:xfrm>
            <a:off x="889000" y="685800"/>
            <a:ext cx="12115800" cy="1625600"/>
          </a:xfrm>
        </p:spPr>
        <p:txBody>
          <a:bodyPr/>
          <a:lstStyle/>
          <a:p>
            <a:pPr eaLnBrk="1" hangingPunct="1"/>
            <a:r>
              <a:rPr lang="en-US" smtClean="0"/>
              <a:t>Abuse: Caregiver Characteristics</a:t>
            </a:r>
          </a:p>
        </p:txBody>
      </p:sp>
      <p:sp>
        <p:nvSpPr>
          <p:cNvPr id="33796" name="Rectangle 3"/>
          <p:cNvSpPr>
            <a:spLocks noGrp="1" noChangeArrowheads="1"/>
          </p:cNvSpPr>
          <p:nvPr>
            <p:ph type="body" idx="4294967295"/>
          </p:nvPr>
        </p:nvSpPr>
        <p:spPr>
          <a:xfrm>
            <a:off x="0" y="2276475"/>
            <a:ext cx="11703050" cy="6435725"/>
          </a:xfrm>
        </p:spPr>
        <p:txBody>
          <a:bodyPr/>
          <a:lstStyle/>
          <a:p>
            <a:pPr eaLnBrk="1" hangingPunct="1"/>
            <a:r>
              <a:rPr lang="en-US" smtClean="0">
                <a:latin typeface="Arial" charset="0"/>
                <a:cs typeface="Arial" charset="0"/>
              </a:rPr>
              <a:t>Depressive symptoms </a:t>
            </a:r>
          </a:p>
          <a:p>
            <a:pPr eaLnBrk="1" hangingPunct="1"/>
            <a:r>
              <a:rPr lang="en-US" smtClean="0">
                <a:latin typeface="Arial" charset="0"/>
                <a:cs typeface="Arial" charset="0"/>
              </a:rPr>
              <a:t>Inadequately treated mental health and/or substance abuse problems</a:t>
            </a:r>
          </a:p>
          <a:p>
            <a:pPr eaLnBrk="1" hangingPunct="1"/>
            <a:r>
              <a:rPr lang="en-US" smtClean="0">
                <a:latin typeface="Arial" charset="0"/>
                <a:cs typeface="Arial" charset="0"/>
              </a:rPr>
              <a:t>Feel stressed, burdened, and/or resentful </a:t>
            </a:r>
          </a:p>
          <a:p>
            <a:pPr lvl="1" eaLnBrk="1" hangingPunct="1"/>
            <a:endParaRPr lang="en-US" sz="4600" smtClean="0"/>
          </a:p>
          <a:p>
            <a:pPr lvl="1" eaLnBrk="1" hangingPunct="1">
              <a:buFontTx/>
              <a:buNone/>
            </a:pPr>
            <a:endParaRPr lang="en-US" sz="4600" smtClean="0"/>
          </a:p>
        </p:txBody>
      </p:sp>
      <p:sp>
        <p:nvSpPr>
          <p:cNvPr id="33797" name="Text Box 4"/>
          <p:cNvSpPr txBox="1">
            <a:spLocks noChangeArrowheads="1"/>
          </p:cNvSpPr>
          <p:nvPr/>
        </p:nvSpPr>
        <p:spPr bwMode="auto">
          <a:xfrm>
            <a:off x="974725" y="8994775"/>
            <a:ext cx="11163300" cy="439738"/>
          </a:xfrm>
          <a:prstGeom prst="rect">
            <a:avLst/>
          </a:prstGeom>
          <a:noFill/>
          <a:ln w="9525">
            <a:noFill/>
            <a:miter lim="800000"/>
            <a:headEnd/>
            <a:tailEnd/>
          </a:ln>
        </p:spPr>
        <p:txBody>
          <a:bodyPr lIns="130046" tIns="65023" rIns="130046" bIns="65023">
            <a:spAutoFit/>
          </a:bodyPr>
          <a:lstStyle/>
          <a:p>
            <a:pPr>
              <a:spcBef>
                <a:spcPct val="50000"/>
              </a:spcBef>
            </a:pPr>
            <a:endParaRPr lang="en-US" sz="200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58800" y="1295400"/>
            <a:ext cx="11704638" cy="1625600"/>
          </a:xfrm>
        </p:spPr>
        <p:txBody>
          <a:bodyPr lIns="130046" rIns="130046" bIns="65023" anchor="t"/>
          <a:lstStyle/>
          <a:p>
            <a:pPr eaLnBrk="1" hangingPunct="1"/>
            <a:r>
              <a:rPr lang="en-US" smtClean="0"/>
              <a:t>Abuse: Victim Characteristics</a:t>
            </a:r>
          </a:p>
        </p:txBody>
      </p:sp>
      <p:sp>
        <p:nvSpPr>
          <p:cNvPr id="34819" name="Rectangle 3"/>
          <p:cNvSpPr>
            <a:spLocks noGrp="1" noChangeArrowheads="1"/>
          </p:cNvSpPr>
          <p:nvPr>
            <p:ph idx="1"/>
          </p:nvPr>
        </p:nvSpPr>
        <p:spPr>
          <a:xfrm>
            <a:off x="325438" y="3143250"/>
            <a:ext cx="12138025" cy="3900488"/>
          </a:xfrm>
        </p:spPr>
        <p:txBody>
          <a:bodyPr/>
          <a:lstStyle/>
          <a:p>
            <a:pPr eaLnBrk="1" hangingPunct="1"/>
            <a:r>
              <a:rPr lang="en-US" sz="4000" smtClean="0">
                <a:cs typeface="Arial" charset="0"/>
              </a:rPr>
              <a:t>Over 80 years of age </a:t>
            </a:r>
          </a:p>
          <a:p>
            <a:pPr eaLnBrk="1" hangingPunct="1"/>
            <a:r>
              <a:rPr lang="en-US" sz="4000" smtClean="0">
                <a:cs typeface="Arial" charset="0"/>
              </a:rPr>
              <a:t>Dementia</a:t>
            </a:r>
          </a:p>
          <a:p>
            <a:pPr eaLnBrk="1" hangingPunct="1"/>
            <a:r>
              <a:rPr lang="en-US" sz="4000" smtClean="0">
                <a:cs typeface="Arial" charset="0"/>
              </a:rPr>
              <a:t>Female gender (2/3 of reports) </a:t>
            </a:r>
          </a:p>
          <a:p>
            <a:pPr eaLnBrk="1" hangingPunct="1"/>
            <a:r>
              <a:rPr lang="en-US" sz="4000" smtClean="0">
                <a:cs typeface="Arial" charset="0"/>
              </a:rPr>
              <a:t>Verbally aggressive</a:t>
            </a:r>
          </a:p>
          <a:p>
            <a:pPr eaLnBrk="1" hangingPunct="1"/>
            <a:r>
              <a:rPr lang="en-US" sz="4000" smtClean="0">
                <a:cs typeface="Arial" charset="0"/>
              </a:rPr>
              <a:t>Physically aggressive </a:t>
            </a:r>
          </a:p>
          <a:p>
            <a:pPr eaLnBrk="1" hangingPunct="1">
              <a:buFont typeface="Arial" charset="0"/>
              <a:buNone/>
            </a:pPr>
            <a:r>
              <a:rPr lang="en-US" sz="4000" smtClean="0">
                <a:latin typeface="Arial" charset="0"/>
                <a:cs typeface="Arial" charset="0"/>
              </a:rPr>
              <a:t>	</a:t>
            </a:r>
          </a:p>
          <a:p>
            <a:pPr eaLnBrk="1" hangingPunct="1">
              <a:buFontTx/>
              <a:buNone/>
            </a:pPr>
            <a:endParaRPr lang="en-US" smtClean="0"/>
          </a:p>
        </p:txBody>
      </p:sp>
      <p:sp>
        <p:nvSpPr>
          <p:cNvPr id="5" name="Slide Number Placeholder 4"/>
          <p:cNvSpPr>
            <a:spLocks noGrp="1"/>
          </p:cNvSpPr>
          <p:nvPr>
            <p:ph type="sldNum" sz="quarter" idx="12"/>
          </p:nvPr>
        </p:nvSpPr>
        <p:spPr/>
        <p:txBody>
          <a:bodyPr/>
          <a:lstStyle/>
          <a:p>
            <a:pPr>
              <a:defRPr/>
            </a:pPr>
            <a:fld id="{A5EE19D7-F2B4-424C-9319-28EBDAA7E63F}" type="slidenum">
              <a:rPr lang="en-US" smtClean="0"/>
              <a:pPr>
                <a:defRPr/>
              </a:pPr>
              <a:t>25</a:t>
            </a:fld>
            <a:endParaRPr lang="en-US"/>
          </a:p>
        </p:txBody>
      </p:sp>
      <p:pic>
        <p:nvPicPr>
          <p:cNvPr id="34821" name="Picture 3" descr="nceaabuse3m.gif"/>
          <p:cNvPicPr>
            <a:picLocks noChangeAspect="1"/>
          </p:cNvPicPr>
          <p:nvPr/>
        </p:nvPicPr>
        <p:blipFill>
          <a:blip r:embed="rId3" cstate="print"/>
          <a:srcRect/>
          <a:stretch>
            <a:fillRect/>
          </a:stretch>
        </p:blipFill>
        <p:spPr bwMode="auto">
          <a:xfrm>
            <a:off x="9320213" y="4659313"/>
            <a:ext cx="3236912"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0B9B16C-B762-43A8-B1C3-16B3CF821B8F}" type="slidenum">
              <a:rPr lang="en-US" smtClean="0"/>
              <a:pPr>
                <a:defRPr/>
              </a:pPr>
              <a:t>26</a:t>
            </a:fld>
            <a:endParaRPr lang="en-US"/>
          </a:p>
        </p:txBody>
      </p:sp>
      <p:sp>
        <p:nvSpPr>
          <p:cNvPr id="35843" name="Rectangle 2"/>
          <p:cNvSpPr>
            <a:spLocks noGrp="1" noChangeArrowheads="1"/>
          </p:cNvSpPr>
          <p:nvPr>
            <p:ph type="title" idx="4294967295"/>
          </p:nvPr>
        </p:nvSpPr>
        <p:spPr>
          <a:xfrm>
            <a:off x="866775" y="1066800"/>
            <a:ext cx="11350625" cy="1625600"/>
          </a:xfrm>
        </p:spPr>
        <p:txBody>
          <a:bodyPr/>
          <a:lstStyle/>
          <a:p>
            <a:pPr algn="ctr" eaLnBrk="1" hangingPunct="1"/>
            <a:r>
              <a:rPr lang="en-US" sz="6600" smtClean="0"/>
              <a:t>High Risk Caregiving Situations</a:t>
            </a:r>
          </a:p>
        </p:txBody>
      </p:sp>
      <p:sp>
        <p:nvSpPr>
          <p:cNvPr id="35844" name="Rectangle 3"/>
          <p:cNvSpPr>
            <a:spLocks noGrp="1" noChangeArrowheads="1"/>
          </p:cNvSpPr>
          <p:nvPr>
            <p:ph type="body" idx="4294967295"/>
          </p:nvPr>
        </p:nvSpPr>
        <p:spPr>
          <a:xfrm>
            <a:off x="0" y="2743200"/>
            <a:ext cx="11704638" cy="6437313"/>
          </a:xfrm>
        </p:spPr>
        <p:txBody>
          <a:bodyPr/>
          <a:lstStyle/>
          <a:p>
            <a:pPr eaLnBrk="1" hangingPunct="1"/>
            <a:r>
              <a:rPr lang="en-US" sz="4000" smtClean="0">
                <a:latin typeface="Arial" charset="0"/>
                <a:cs typeface="Arial" charset="0"/>
              </a:rPr>
              <a:t>People with inadequately treated mental health and/or substance abuse problems are more likely to be abusive</a:t>
            </a:r>
          </a:p>
          <a:p>
            <a:pPr eaLnBrk="1" hangingPunct="1"/>
            <a:r>
              <a:rPr lang="en-US" sz="4000" smtClean="0">
                <a:latin typeface="Arial" charset="0"/>
                <a:cs typeface="Arial" charset="0"/>
              </a:rPr>
              <a:t>People who feel stressed/burdened/resentful are more likely to be abusive</a:t>
            </a:r>
          </a:p>
          <a:p>
            <a:pPr eaLnBrk="1" hangingPunct="1"/>
            <a:r>
              <a:rPr lang="en-US" sz="4000" smtClean="0">
                <a:latin typeface="Arial" charset="0"/>
                <a:cs typeface="Arial" charset="0"/>
              </a:rPr>
              <a:t>Providing care for an older adult who is physically combative and/or verbally abusive</a:t>
            </a:r>
          </a:p>
        </p:txBody>
      </p:sp>
      <p:pic>
        <p:nvPicPr>
          <p:cNvPr id="35845" name="Picture 2" descr="C:\Documents and Settings\mtwomey\Local Settings\Temporary Internet Files\Content.IE5\1D3VYW0Q\MC900433917[1].png"/>
          <p:cNvPicPr>
            <a:picLocks noChangeAspect="1" noChangeArrowheads="1"/>
          </p:cNvPicPr>
          <p:nvPr/>
        </p:nvPicPr>
        <p:blipFill>
          <a:blip r:embed="rId3" cstate="print"/>
          <a:srcRect/>
          <a:stretch>
            <a:fillRect/>
          </a:stretch>
        </p:blipFill>
        <p:spPr bwMode="auto">
          <a:xfrm>
            <a:off x="0" y="457200"/>
            <a:ext cx="1714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rrowheads="1"/>
          </p:cNvPicPr>
          <p:nvPr/>
        </p:nvPicPr>
        <p:blipFill>
          <a:blip r:embed="rId4" cstate="print"/>
          <a:srcRect/>
          <a:stretch>
            <a:fillRect/>
          </a:stretch>
        </p:blipFill>
        <p:spPr bwMode="auto">
          <a:xfrm>
            <a:off x="6692900" y="2565400"/>
            <a:ext cx="5727700" cy="6604000"/>
          </a:xfrm>
          <a:prstGeom prst="rect">
            <a:avLst/>
          </a:prstGeom>
          <a:noFill/>
          <a:ln w="12700">
            <a:noFill/>
            <a:miter lim="800000"/>
            <a:headEnd/>
            <a:tailEnd/>
          </a:ln>
        </p:spPr>
      </p:pic>
      <p:sp>
        <p:nvSpPr>
          <p:cNvPr id="36867" name="Rectangle 2"/>
          <p:cNvSpPr>
            <a:spLocks noGrp="1" noChangeArrowheads="1"/>
          </p:cNvSpPr>
          <p:nvPr>
            <p:ph type="title"/>
          </p:nvPr>
        </p:nvSpPr>
        <p:spPr/>
        <p:txBody>
          <a:bodyPr/>
          <a:lstStyle/>
          <a:p>
            <a:pPr eaLnBrk="1" hangingPunct="1"/>
            <a:r>
              <a:rPr lang="en-US" sz="7600" smtClean="0"/>
              <a:t>Types of Reportable Abuse</a:t>
            </a:r>
          </a:p>
        </p:txBody>
      </p:sp>
      <p:sp>
        <p:nvSpPr>
          <p:cNvPr id="36868" name="Rectangle 3"/>
          <p:cNvSpPr>
            <a:spLocks noGrp="1" noChangeArrowheads="1"/>
          </p:cNvSpPr>
          <p:nvPr>
            <p:ph idx="1"/>
          </p:nvPr>
        </p:nvSpPr>
        <p:spPr/>
        <p:txBody>
          <a:bodyPr/>
          <a:lstStyle/>
          <a:p>
            <a:pPr eaLnBrk="1" hangingPunct="1">
              <a:buFontTx/>
              <a:buBlip>
                <a:blip r:embed="rId5"/>
              </a:buBlip>
            </a:pPr>
            <a:r>
              <a:rPr lang="en-US" smtClean="0"/>
              <a:t>Physical/Sexual</a:t>
            </a:r>
          </a:p>
          <a:p>
            <a:pPr eaLnBrk="1" hangingPunct="1">
              <a:buFontTx/>
              <a:buBlip>
                <a:blip r:embed="rId5"/>
              </a:buBlip>
            </a:pPr>
            <a:r>
              <a:rPr lang="en-US" smtClean="0"/>
              <a:t>Financial</a:t>
            </a:r>
          </a:p>
          <a:p>
            <a:pPr eaLnBrk="1" hangingPunct="1">
              <a:buFontTx/>
              <a:buBlip>
                <a:blip r:embed="rId5"/>
              </a:buBlip>
            </a:pPr>
            <a:r>
              <a:rPr lang="en-US" smtClean="0"/>
              <a:t>Abduction</a:t>
            </a:r>
          </a:p>
          <a:p>
            <a:pPr eaLnBrk="1" hangingPunct="1">
              <a:buFontTx/>
              <a:buBlip>
                <a:blip r:embed="rId5"/>
              </a:buBlip>
            </a:pPr>
            <a:r>
              <a:rPr lang="en-US" smtClean="0"/>
              <a:t>Abandonment</a:t>
            </a:r>
          </a:p>
          <a:p>
            <a:pPr eaLnBrk="1" hangingPunct="1">
              <a:buFontTx/>
              <a:buBlip>
                <a:blip r:embed="rId5"/>
              </a:buBlip>
            </a:pPr>
            <a:r>
              <a:rPr lang="en-US" smtClean="0"/>
              <a:t>Isolation</a:t>
            </a:r>
          </a:p>
          <a:p>
            <a:pPr eaLnBrk="1" hangingPunct="1">
              <a:buFontTx/>
              <a:buBlip>
                <a:blip r:embed="rId5"/>
              </a:buBlip>
            </a:pPr>
            <a:r>
              <a:rPr lang="en-US" smtClean="0"/>
              <a:t>Mental Suffering</a:t>
            </a:r>
          </a:p>
          <a:p>
            <a:pPr eaLnBrk="1" hangingPunct="1">
              <a:buFontTx/>
              <a:buBlip>
                <a:blip r:embed="rId5"/>
              </a:buBlip>
            </a:pPr>
            <a:r>
              <a:rPr lang="en-US" smtClean="0"/>
              <a:t>Neglect/Self-Neglect </a:t>
            </a:r>
          </a:p>
        </p:txBody>
      </p:sp>
      <p:sp>
        <p:nvSpPr>
          <p:cNvPr id="5" name="Slide Number Placeholder 4"/>
          <p:cNvSpPr>
            <a:spLocks noGrp="1"/>
          </p:cNvSpPr>
          <p:nvPr>
            <p:ph type="sldNum" sz="quarter" idx="12"/>
          </p:nvPr>
        </p:nvSpPr>
        <p:spPr/>
        <p:txBody>
          <a:bodyPr/>
          <a:lstStyle/>
          <a:p>
            <a:pPr>
              <a:defRPr/>
            </a:pPr>
            <a:fld id="{2D8843AD-122F-4F4F-B256-B3C8CCE994BD}" type="slidenum">
              <a:rPr lang="en-US" smtClean="0"/>
              <a:pPr>
                <a:defRPr/>
              </a:pPr>
              <a:t>27</a:t>
            </a:fld>
            <a:endParaRPr lang="en-US"/>
          </a:p>
        </p:txBody>
      </p:sp>
    </p:spTree>
    <p:custDataLst>
      <p:tags r:id="rId1"/>
    </p:custData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rrowheads="1"/>
          </p:cNvPicPr>
          <p:nvPr/>
        </p:nvPicPr>
        <p:blipFill>
          <a:blip r:embed="rId4" cstate="print"/>
          <a:srcRect/>
          <a:stretch>
            <a:fillRect/>
          </a:stretch>
        </p:blipFill>
        <p:spPr bwMode="auto">
          <a:xfrm>
            <a:off x="9294813" y="588963"/>
            <a:ext cx="3111500" cy="4495800"/>
          </a:xfrm>
          <a:prstGeom prst="rect">
            <a:avLst/>
          </a:prstGeom>
          <a:noFill/>
          <a:ln w="12700">
            <a:noFill/>
            <a:miter lim="800000"/>
            <a:headEnd/>
            <a:tailEnd/>
          </a:ln>
        </p:spPr>
      </p:pic>
      <p:sp>
        <p:nvSpPr>
          <p:cNvPr id="24579" name="Rectangle 2"/>
          <p:cNvSpPr>
            <a:spLocks noGrp="1" noChangeArrowheads="1"/>
          </p:cNvSpPr>
          <p:nvPr>
            <p:ph type="title"/>
          </p:nvPr>
        </p:nvSpPr>
        <p:spPr>
          <a:xfrm>
            <a:off x="558800" y="0"/>
            <a:ext cx="8394700" cy="2349500"/>
          </a:xfrm>
        </p:spPr>
        <p:txBody>
          <a:bodyPr>
            <a:normAutofit/>
          </a:bodyPr>
          <a:lstStyle/>
          <a:p>
            <a:pPr marL="78028" eaLnBrk="1" fontAlgn="auto" hangingPunct="1">
              <a:spcAft>
                <a:spcPts val="0"/>
              </a:spcAft>
              <a:defRPr/>
            </a:pPr>
            <a:r>
              <a:rPr lang="en-US" dirty="0" smtClean="0">
                <a:solidFill>
                  <a:schemeClr val="tx2">
                    <a:tint val="100000"/>
                    <a:shade val="90000"/>
                    <a:satMod val="250000"/>
                    <a:alpha val="100000"/>
                  </a:schemeClr>
                </a:solidFill>
              </a:rPr>
              <a:t>Physical/Sexual Abuse</a:t>
            </a:r>
          </a:p>
        </p:txBody>
      </p:sp>
      <p:sp>
        <p:nvSpPr>
          <p:cNvPr id="37892" name="Rectangle 3"/>
          <p:cNvSpPr>
            <a:spLocks noGrp="1" noChangeArrowheads="1"/>
          </p:cNvSpPr>
          <p:nvPr>
            <p:ph idx="1"/>
          </p:nvPr>
        </p:nvSpPr>
        <p:spPr>
          <a:xfrm>
            <a:off x="647700" y="2438400"/>
            <a:ext cx="8394700" cy="6667500"/>
          </a:xfrm>
        </p:spPr>
        <p:txBody>
          <a:bodyPr/>
          <a:lstStyle/>
          <a:p>
            <a:pPr marL="0" indent="0" eaLnBrk="1" hangingPunct="1">
              <a:spcBef>
                <a:spcPct val="0"/>
              </a:spcBef>
              <a:buFont typeface="Wingdings 2" pitchFamily="18" charset="2"/>
              <a:buChar char=""/>
            </a:pPr>
            <a:r>
              <a:rPr lang="en-US" smtClean="0"/>
              <a:t> </a:t>
            </a:r>
            <a:r>
              <a:rPr lang="en-US" sz="4400" smtClean="0"/>
              <a:t>Physical pain, injury, 	impairment</a:t>
            </a:r>
          </a:p>
          <a:p>
            <a:pPr marL="0" indent="0" eaLnBrk="1" hangingPunct="1">
              <a:spcBef>
                <a:spcPct val="0"/>
              </a:spcBef>
              <a:buFont typeface="Wingdings 2" pitchFamily="18" charset="2"/>
              <a:buChar char=""/>
            </a:pPr>
            <a:r>
              <a:rPr lang="en-US" sz="4400" smtClean="0"/>
              <a:t> Inappropriate use of drugs</a:t>
            </a:r>
          </a:p>
          <a:p>
            <a:pPr marL="0" indent="0" eaLnBrk="1" hangingPunct="1">
              <a:spcBef>
                <a:spcPct val="0"/>
              </a:spcBef>
              <a:buFont typeface="Wingdings 2" pitchFamily="18" charset="2"/>
              <a:buChar char=""/>
            </a:pPr>
            <a:r>
              <a:rPr lang="en-US" sz="4400" smtClean="0"/>
              <a:t> Inappropriate use of restraints</a:t>
            </a:r>
          </a:p>
          <a:p>
            <a:pPr marL="0" indent="0" eaLnBrk="1" hangingPunct="1">
              <a:spcBef>
                <a:spcPct val="0"/>
              </a:spcBef>
              <a:buFont typeface="Wingdings 2" pitchFamily="18" charset="2"/>
              <a:buChar char=""/>
            </a:pPr>
            <a:r>
              <a:rPr lang="en-US" sz="4400" smtClean="0"/>
              <a:t> Sexual abuse</a:t>
            </a:r>
          </a:p>
          <a:p>
            <a:pPr marL="0" indent="0" eaLnBrk="1" hangingPunct="1">
              <a:spcBef>
                <a:spcPct val="0"/>
              </a:spcBef>
              <a:buFont typeface="Wingdings 2" pitchFamily="18" charset="2"/>
              <a:buChar char=""/>
            </a:pPr>
            <a:r>
              <a:rPr lang="en-US" sz="4400" smtClean="0"/>
              <a:t> Unexplained venereal disease 	or genital infections</a:t>
            </a:r>
          </a:p>
          <a:p>
            <a:pPr marL="0" indent="0" eaLnBrk="1" hangingPunct="1">
              <a:spcBef>
                <a:spcPct val="0"/>
              </a:spcBef>
              <a:buFont typeface="Wingdings 2" pitchFamily="18" charset="2"/>
              <a:buChar char=""/>
            </a:pPr>
            <a:r>
              <a:rPr lang="en-US" sz="4400" smtClean="0"/>
              <a:t> Genital or anal pain, itching,</a:t>
            </a:r>
          </a:p>
          <a:p>
            <a:pPr marL="0" indent="0" eaLnBrk="1" hangingPunct="1">
              <a:spcBef>
                <a:spcPct val="0"/>
              </a:spcBef>
              <a:buFont typeface="Wingdings 2" pitchFamily="18" charset="2"/>
              <a:buNone/>
            </a:pPr>
            <a:r>
              <a:rPr lang="en-US" sz="4400" smtClean="0"/>
              <a:t>	bruising, or bleeding</a:t>
            </a:r>
          </a:p>
        </p:txBody>
      </p:sp>
      <p:sp>
        <p:nvSpPr>
          <p:cNvPr id="6" name="Slide Number Placeholder 5"/>
          <p:cNvSpPr>
            <a:spLocks noGrp="1"/>
          </p:cNvSpPr>
          <p:nvPr>
            <p:ph type="sldNum" sz="quarter" idx="12"/>
          </p:nvPr>
        </p:nvSpPr>
        <p:spPr/>
        <p:txBody>
          <a:bodyPr/>
          <a:lstStyle/>
          <a:p>
            <a:pPr>
              <a:defRPr/>
            </a:pPr>
            <a:fld id="{ED413AE6-1ADC-44DC-956C-73E1935C9188}" type="slidenum">
              <a:rPr lang="en-US" smtClean="0"/>
              <a:pPr>
                <a:defRPr/>
              </a:pPr>
              <a:t>28</a:t>
            </a:fld>
            <a:endParaRPr lang="en-US"/>
          </a:p>
        </p:txBody>
      </p:sp>
      <p:pic>
        <p:nvPicPr>
          <p:cNvPr id="37894" name="Picture 4"/>
          <p:cNvPicPr>
            <a:picLocks noChangeArrowheads="1"/>
          </p:cNvPicPr>
          <p:nvPr/>
        </p:nvPicPr>
        <p:blipFill>
          <a:blip r:embed="rId5" cstate="print"/>
          <a:srcRect/>
          <a:stretch>
            <a:fillRect/>
          </a:stretch>
        </p:blipFill>
        <p:spPr bwMode="auto">
          <a:xfrm>
            <a:off x="9297988" y="5113338"/>
            <a:ext cx="3162300" cy="4102100"/>
          </a:xfrm>
          <a:prstGeom prst="rect">
            <a:avLst/>
          </a:prstGeom>
          <a:noFill/>
          <a:ln w="12700">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635000" y="685800"/>
            <a:ext cx="11703050" cy="1625600"/>
          </a:xfrm>
        </p:spPr>
        <p:txBody>
          <a:bodyPr/>
          <a:lstStyle/>
          <a:p>
            <a:pPr eaLnBrk="1" hangingPunct="1"/>
            <a:r>
              <a:rPr lang="en-US" smtClean="0"/>
              <a:t>“Torn from the headlines…”</a:t>
            </a:r>
          </a:p>
        </p:txBody>
      </p:sp>
      <p:sp>
        <p:nvSpPr>
          <p:cNvPr id="4" name="Slide Number Placeholder 3"/>
          <p:cNvSpPr>
            <a:spLocks noGrp="1"/>
          </p:cNvSpPr>
          <p:nvPr>
            <p:ph type="sldNum" sz="quarter" idx="12"/>
          </p:nvPr>
        </p:nvSpPr>
        <p:spPr/>
        <p:txBody>
          <a:bodyPr/>
          <a:lstStyle/>
          <a:p>
            <a:pPr>
              <a:defRPr/>
            </a:pPr>
            <a:fld id="{FFD529DC-1F8F-4188-91E4-DAFE1B66FB8E}" type="slidenum">
              <a:rPr lang="en-US" smtClean="0"/>
              <a:pPr>
                <a:defRPr/>
              </a:pPr>
              <a:t>29</a:t>
            </a:fld>
            <a:endParaRPr lang="en-US"/>
          </a:p>
        </p:txBody>
      </p:sp>
      <p:sp>
        <p:nvSpPr>
          <p:cNvPr id="38916" name="Rectangle 3"/>
          <p:cNvSpPr>
            <a:spLocks/>
          </p:cNvSpPr>
          <p:nvPr/>
        </p:nvSpPr>
        <p:spPr bwMode="auto">
          <a:xfrm>
            <a:off x="482600" y="3733800"/>
            <a:ext cx="11963400" cy="4356100"/>
          </a:xfrm>
          <a:prstGeom prst="rect">
            <a:avLst/>
          </a:prstGeom>
          <a:solidFill>
            <a:srgbClr val="FFFFFF"/>
          </a:solidFill>
          <a:ln w="12700">
            <a:noFill/>
            <a:miter lim="800000"/>
            <a:headEnd/>
            <a:tailEnd/>
          </a:ln>
        </p:spPr>
        <p:txBody>
          <a:bodyPr lIns="0" tIns="0" rIns="0" bIns="0" anchor="ctr"/>
          <a:lstStyle/>
          <a:p>
            <a:r>
              <a:rPr lang="en-US" sz="4000" b="1">
                <a:solidFill>
                  <a:schemeClr val="tx1"/>
                </a:solidFill>
                <a:latin typeface="Modern No. 20" pitchFamily="18" charset="0"/>
                <a:ea typeface="Helvetica" pitchFamily="34" charset="0"/>
                <a:cs typeface="Helvetica" pitchFamily="34" charset="0"/>
                <a:sym typeface="Helvetica" pitchFamily="34" charset="0"/>
              </a:rPr>
              <a:t>STATEN ISLAND ADVANCE</a:t>
            </a:r>
          </a:p>
          <a:p>
            <a:pPr algn="l"/>
            <a:endParaRPr lang="en-US" sz="2000">
              <a:solidFill>
                <a:schemeClr val="tx1"/>
              </a:solidFill>
              <a:latin typeface="Bell MT" pitchFamily="18" charset="0"/>
              <a:ea typeface="Helvetica" pitchFamily="34" charset="0"/>
              <a:cs typeface="Helvetica" pitchFamily="34" charset="0"/>
              <a:sym typeface="Helvetica" pitchFamily="34" charset="0"/>
            </a:endParaRPr>
          </a:p>
          <a:p>
            <a:pPr algn="l"/>
            <a:r>
              <a:rPr lang="en-US" sz="3600" b="1">
                <a:solidFill>
                  <a:schemeClr val="tx1"/>
                </a:solidFill>
                <a:latin typeface="Bell MT" pitchFamily="18" charset="0"/>
                <a:ea typeface="Helvetica" pitchFamily="34" charset="0"/>
                <a:cs typeface="Helvetica" pitchFamily="34" charset="0"/>
                <a:sym typeface="Helvetica" pitchFamily="34" charset="0"/>
              </a:rPr>
              <a:t>'Shameless' pill grabs at Staten Island nursing homes</a:t>
            </a:r>
            <a:br>
              <a:rPr lang="en-US" sz="3600" b="1">
                <a:solidFill>
                  <a:schemeClr val="tx1"/>
                </a:solidFill>
                <a:latin typeface="Bell MT" pitchFamily="18" charset="0"/>
                <a:ea typeface="Helvetica" pitchFamily="34" charset="0"/>
                <a:cs typeface="Helvetica" pitchFamily="34" charset="0"/>
                <a:sym typeface="Helvetica" pitchFamily="34" charset="0"/>
              </a:rPr>
            </a:br>
            <a:r>
              <a:rPr lang="en-US" b="1" i="1">
                <a:solidFill>
                  <a:schemeClr val="tx1"/>
                </a:solidFill>
                <a:latin typeface="Bell MT" pitchFamily="18" charset="0"/>
                <a:ea typeface="Helvetica" pitchFamily="34" charset="0"/>
                <a:cs typeface="Helvetica" pitchFamily="34" charset="0"/>
                <a:sym typeface="Helvetica" pitchFamily="34" charset="0"/>
              </a:rPr>
              <a:t>2</a:t>
            </a:r>
            <a:r>
              <a:rPr lang="en-US" sz="2800" b="1" i="1">
                <a:solidFill>
                  <a:schemeClr val="tx1"/>
                </a:solidFill>
                <a:latin typeface="Bell MT" pitchFamily="18" charset="0"/>
                <a:ea typeface="Helvetica" pitchFamily="34" charset="0"/>
                <a:cs typeface="Helvetica" pitchFamily="34" charset="0"/>
                <a:sym typeface="Helvetica" pitchFamily="34" charset="0"/>
              </a:rPr>
              <a:t> </a:t>
            </a:r>
            <a:r>
              <a:rPr lang="en-US" b="1" i="1">
                <a:solidFill>
                  <a:schemeClr val="tx1"/>
                </a:solidFill>
                <a:latin typeface="Bell MT" pitchFamily="18" charset="0"/>
                <a:ea typeface="Helvetica" pitchFamily="34" charset="0"/>
                <a:cs typeface="Helvetica" pitchFamily="34" charset="0"/>
                <a:sym typeface="Helvetica" pitchFamily="34" charset="0"/>
              </a:rPr>
              <a:t>nurses nabbed in pilfering of painkillers meant for their patients</a:t>
            </a:r>
            <a:endParaRPr lang="en-US" sz="2800" b="1" i="1">
              <a:solidFill>
                <a:schemeClr val="tx1"/>
              </a:solidFill>
              <a:latin typeface="Bell MT" pitchFamily="18" charset="0"/>
              <a:ea typeface="Helvetica" pitchFamily="34" charset="0"/>
              <a:cs typeface="Helvetica" pitchFamily="34" charset="0"/>
              <a:sym typeface="Helvetica" pitchFamily="34" charset="0"/>
            </a:endParaRPr>
          </a:p>
          <a:p>
            <a:pPr algn="l"/>
            <a:endParaRPr lang="en-US" sz="2800" b="1">
              <a:solidFill>
                <a:schemeClr val="tx1"/>
              </a:solidFill>
              <a:latin typeface="Bell MT" pitchFamily="18" charset="0"/>
              <a:ea typeface="Helvetica" pitchFamily="34" charset="0"/>
              <a:cs typeface="Helvetica" pitchFamily="34" charset="0"/>
              <a:sym typeface="Helvetica" pitchFamily="34" charset="0"/>
            </a:endParaRPr>
          </a:p>
          <a:p>
            <a:pPr algn="l"/>
            <a:r>
              <a:rPr lang="en-US" sz="2800" b="1">
                <a:solidFill>
                  <a:schemeClr val="tx1"/>
                </a:solidFill>
                <a:latin typeface="Bell MT" pitchFamily="18" charset="0"/>
                <a:ea typeface="Helvetica" pitchFamily="34" charset="0"/>
                <a:cs typeface="Helvetica" pitchFamily="34" charset="0"/>
                <a:sym typeface="Helvetica" pitchFamily="34" charset="0"/>
              </a:rPr>
              <a:t>Friday, November 14, 2008 By Phil Helsel</a:t>
            </a:r>
          </a:p>
          <a:p>
            <a:pPr algn="l"/>
            <a:r>
              <a:rPr lang="en-US" sz="2800">
                <a:solidFill>
                  <a:schemeClr val="tx1"/>
                </a:solidFill>
                <a:latin typeface="Bell MT" pitchFamily="18" charset="0"/>
                <a:ea typeface="Helvetica" pitchFamily="34" charset="0"/>
                <a:cs typeface="Helvetica" pitchFamily="34" charset="0"/>
                <a:sym typeface="Helvetica" pitchFamily="34" charset="0"/>
              </a:rPr>
              <a:t>STATEN ISLAND, N.Y. -- </a:t>
            </a:r>
            <a:r>
              <a:rPr lang="en-US">
                <a:solidFill>
                  <a:schemeClr val="tx1"/>
                </a:solidFill>
                <a:latin typeface="Bell MT" pitchFamily="18" charset="0"/>
                <a:ea typeface="Helvetica" pitchFamily="34" charset="0"/>
                <a:cs typeface="Helvetica" pitchFamily="34" charset="0"/>
                <a:sym typeface="Helvetica" pitchFamily="34" charset="0"/>
              </a:rPr>
              <a:t>Two longtime nurses at a pair of Staten Island nursing homes have been arrested on charges they stole [Percocet] from supplies intended for their elderly patients -- thefts that have baffled co-workers, who say the women were model employees. </a:t>
            </a:r>
          </a:p>
          <a:p>
            <a:pPr algn="l"/>
            <a:endParaRPr lang="en-US">
              <a:solidFill>
                <a:schemeClr val="tx1"/>
              </a:solidFill>
              <a:latin typeface="Bell MT" pitchFamily="18" charset="0"/>
              <a:ea typeface="Helvetica" pitchFamily="34" charset="0"/>
              <a:cs typeface="Helvetica" pitchFamily="34" charset="0"/>
              <a:sym typeface="Helvetica" pitchFamily="34" charset="0"/>
            </a:endParaRPr>
          </a:p>
          <a:p>
            <a:pPr algn="l"/>
            <a:r>
              <a:rPr lang="en-US">
                <a:solidFill>
                  <a:schemeClr val="tx1"/>
                </a:solidFill>
                <a:latin typeface="Bell MT" pitchFamily="18" charset="0"/>
                <a:ea typeface="Helvetica" pitchFamily="34" charset="0"/>
                <a:cs typeface="Helvetica" pitchFamily="34" charset="0"/>
                <a:sym typeface="Helvetica" pitchFamily="34" charset="0"/>
              </a:rPr>
              <a:t>Each is charged with first-degree falsifying business records, willful violation of health laws and possession of a controlled substance, which carries up to four years in prison</a:t>
            </a:r>
            <a:r>
              <a:rPr lang="en-US" sz="2400">
                <a:solidFill>
                  <a:schemeClr val="tx1"/>
                </a:solidFill>
                <a:latin typeface="Helvetica" pitchFamily="34" charset="0"/>
                <a:ea typeface="Helvetica" pitchFamily="34" charset="0"/>
                <a:cs typeface="Helvetica" pitchFamily="34" charset="0"/>
                <a:sym typeface="Helvetica" pitchFamily="34" charset="0"/>
              </a:rPr>
              <a:t>. </a:t>
            </a:r>
          </a:p>
          <a:p>
            <a:endParaRPr lang="en-US">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pPr eaLnBrk="1" hangingPunct="1"/>
            <a:r>
              <a:rPr lang="en-US" smtClean="0"/>
              <a:t>Objectives</a:t>
            </a:r>
          </a:p>
        </p:txBody>
      </p:sp>
      <p:sp>
        <p:nvSpPr>
          <p:cNvPr id="12291" name="Rectangle 2"/>
          <p:cNvSpPr>
            <a:spLocks noGrp="1" noChangeArrowheads="1"/>
          </p:cNvSpPr>
          <p:nvPr>
            <p:ph idx="1"/>
          </p:nvPr>
        </p:nvSpPr>
        <p:spPr/>
        <p:txBody>
          <a:bodyPr/>
          <a:lstStyle/>
          <a:p>
            <a:pPr eaLnBrk="1" hangingPunct="1">
              <a:buFontTx/>
              <a:buBlip>
                <a:blip r:embed="rId4"/>
              </a:buBlip>
            </a:pPr>
            <a:r>
              <a:rPr lang="en-US" sz="4000" smtClean="0"/>
              <a:t>Understand the etiology of elder abuse to increase awareness</a:t>
            </a:r>
          </a:p>
          <a:p>
            <a:pPr eaLnBrk="1" hangingPunct="1">
              <a:buFontTx/>
              <a:buBlip>
                <a:blip r:embed="rId4"/>
              </a:buBlip>
            </a:pPr>
            <a:r>
              <a:rPr lang="en-US" sz="4000" smtClean="0"/>
              <a:t>Distinguish between the categories of abuse </a:t>
            </a:r>
          </a:p>
          <a:p>
            <a:pPr eaLnBrk="1" hangingPunct="1">
              <a:buFontTx/>
              <a:buBlip>
                <a:blip r:embed="rId4"/>
              </a:buBlip>
            </a:pPr>
            <a:r>
              <a:rPr lang="en-US" sz="4000" smtClean="0"/>
              <a:t>Identify signs and symptoms of elder abuse as a health professional and mandatory reporter</a:t>
            </a:r>
          </a:p>
          <a:p>
            <a:pPr eaLnBrk="1" hangingPunct="1">
              <a:buFontTx/>
              <a:buBlip>
                <a:blip r:embed="rId4"/>
              </a:buBlip>
            </a:pPr>
            <a:r>
              <a:rPr lang="en-US" sz="4000" smtClean="0"/>
              <a:t>Review the steps of reporting when abuse is suspected</a:t>
            </a:r>
          </a:p>
        </p:txBody>
      </p:sp>
      <p:sp>
        <p:nvSpPr>
          <p:cNvPr id="4" name="Slide Number Placeholder 3"/>
          <p:cNvSpPr>
            <a:spLocks noGrp="1"/>
          </p:cNvSpPr>
          <p:nvPr>
            <p:ph type="sldNum" sz="quarter" idx="12"/>
          </p:nvPr>
        </p:nvSpPr>
        <p:spPr/>
        <p:txBody>
          <a:bodyPr/>
          <a:lstStyle/>
          <a:p>
            <a:pPr>
              <a:defRPr/>
            </a:pPr>
            <a:fld id="{7513F49D-E5DF-4816-81EF-50EB2796DBBE}" type="slidenum">
              <a:rPr lang="en-US" smtClean="0"/>
              <a:pPr>
                <a:defRPr/>
              </a:pPr>
              <a:t>3</a:t>
            </a:fld>
            <a:endParaRPr lang="en-US"/>
          </a:p>
        </p:txBody>
      </p:sp>
      <p:pic>
        <p:nvPicPr>
          <p:cNvPr id="12293" name="Picture 2" descr="200274327-001"/>
          <p:cNvPicPr>
            <a:picLocks noChangeAspect="1" noChangeArrowheads="1"/>
          </p:cNvPicPr>
          <p:nvPr/>
        </p:nvPicPr>
        <p:blipFill>
          <a:blip r:embed="rId5" cstate="print"/>
          <a:srcRect/>
          <a:stretch>
            <a:fillRect/>
          </a:stretch>
        </p:blipFill>
        <p:spPr bwMode="auto">
          <a:xfrm>
            <a:off x="8255000" y="6858000"/>
            <a:ext cx="3816350" cy="2560638"/>
          </a:xfrm>
          <a:prstGeom prst="rect">
            <a:avLst/>
          </a:prstGeom>
          <a:noFill/>
          <a:ln w="9525">
            <a:solidFill>
              <a:schemeClr val="tx2"/>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30200" y="1143000"/>
            <a:ext cx="12039600" cy="1371600"/>
          </a:xfrm>
        </p:spPr>
        <p:txBody>
          <a:bodyPr>
            <a:normAutofit/>
          </a:bodyPr>
          <a:lstStyle/>
          <a:p>
            <a:pPr marL="78028" eaLnBrk="1" fontAlgn="auto" hangingPunct="1">
              <a:spcAft>
                <a:spcPts val="0"/>
              </a:spcAft>
              <a:defRPr/>
            </a:pPr>
            <a:r>
              <a:rPr lang="en-US" dirty="0" smtClean="0">
                <a:solidFill>
                  <a:schemeClr val="tx2">
                    <a:tint val="100000"/>
                    <a:shade val="90000"/>
                    <a:satMod val="250000"/>
                    <a:alpha val="100000"/>
                  </a:schemeClr>
                </a:solidFill>
              </a:rPr>
              <a:t>Physical Abuse:  Medications</a:t>
            </a:r>
          </a:p>
        </p:txBody>
      </p:sp>
      <p:sp>
        <p:nvSpPr>
          <p:cNvPr id="25603" name="Rectangle 3"/>
          <p:cNvSpPr>
            <a:spLocks noGrp="1" noChangeArrowheads="1"/>
          </p:cNvSpPr>
          <p:nvPr>
            <p:ph idx="1"/>
          </p:nvPr>
        </p:nvSpPr>
        <p:spPr>
          <a:xfrm>
            <a:off x="787400" y="2743200"/>
            <a:ext cx="11201400" cy="6350000"/>
          </a:xfrm>
        </p:spPr>
        <p:txBody>
          <a:bodyPr>
            <a:normAutofit/>
          </a:bodyPr>
          <a:lstStyle/>
          <a:p>
            <a:pPr marL="0" indent="0" eaLnBrk="1" fontAlgn="auto" hangingPunct="1">
              <a:lnSpc>
                <a:spcPct val="90000"/>
              </a:lnSpc>
              <a:spcBef>
                <a:spcPts val="0"/>
              </a:spcBef>
              <a:spcAft>
                <a:spcPts val="0"/>
              </a:spcAft>
              <a:buClr>
                <a:schemeClr val="accent3"/>
              </a:buClr>
              <a:buFont typeface="Wingdings 2"/>
              <a:buChar char=""/>
              <a:defRPr/>
            </a:pPr>
            <a:r>
              <a:rPr lang="en-US" dirty="0" smtClean="0"/>
              <a:t>  </a:t>
            </a:r>
            <a:r>
              <a:rPr lang="en-US" sz="4400" dirty="0" smtClean="0"/>
              <a:t>Medications given not </a:t>
            </a:r>
            <a:r>
              <a:rPr lang="en-US" sz="4400" dirty="0" err="1" smtClean="0"/>
              <a:t>Rx’ed</a:t>
            </a:r>
            <a:r>
              <a:rPr lang="en-US" sz="4400" dirty="0" smtClean="0"/>
              <a:t> to patient</a:t>
            </a:r>
          </a:p>
          <a:p>
            <a:pPr marL="0" indent="0" eaLnBrk="1" fontAlgn="auto" hangingPunct="1">
              <a:lnSpc>
                <a:spcPct val="90000"/>
              </a:lnSpc>
              <a:spcBef>
                <a:spcPts val="0"/>
              </a:spcBef>
              <a:spcAft>
                <a:spcPts val="0"/>
              </a:spcAft>
              <a:buClr>
                <a:schemeClr val="accent3"/>
              </a:buClr>
              <a:buFont typeface="Wingdings 2"/>
              <a:buChar char=""/>
              <a:defRPr/>
            </a:pPr>
            <a:r>
              <a:rPr lang="en-US" sz="4400" dirty="0" smtClean="0"/>
              <a:t>  Doses too high or too low</a:t>
            </a:r>
          </a:p>
          <a:p>
            <a:pPr marL="0" indent="0" eaLnBrk="1" fontAlgn="auto" hangingPunct="1">
              <a:lnSpc>
                <a:spcPct val="90000"/>
              </a:lnSpc>
              <a:spcBef>
                <a:spcPts val="0"/>
              </a:spcBef>
              <a:spcAft>
                <a:spcPts val="0"/>
              </a:spcAft>
              <a:buClr>
                <a:schemeClr val="accent3"/>
              </a:buClr>
              <a:buFont typeface="Wingdings 2"/>
              <a:buChar char=""/>
              <a:defRPr/>
            </a:pPr>
            <a:r>
              <a:rPr lang="en-US" sz="4400" dirty="0" smtClean="0"/>
              <a:t>  Intentional over/under-medicating</a:t>
            </a:r>
          </a:p>
          <a:p>
            <a:pPr marL="0" indent="0" eaLnBrk="1" fontAlgn="auto" hangingPunct="1">
              <a:lnSpc>
                <a:spcPct val="90000"/>
              </a:lnSpc>
              <a:spcBef>
                <a:spcPts val="0"/>
              </a:spcBef>
              <a:spcAft>
                <a:spcPts val="0"/>
              </a:spcAft>
              <a:buClr>
                <a:schemeClr val="accent3"/>
              </a:buClr>
              <a:buFont typeface="Wingdings 2"/>
              <a:buChar char=""/>
              <a:defRPr/>
            </a:pPr>
            <a:r>
              <a:rPr lang="en-US" sz="4400" dirty="0" smtClean="0"/>
              <a:t>  Timing of administration not optimum</a:t>
            </a:r>
          </a:p>
          <a:p>
            <a:pPr marL="1170414" lvl="2" indent="-273097" eaLnBrk="1" fontAlgn="auto" hangingPunct="1">
              <a:lnSpc>
                <a:spcPct val="90000"/>
              </a:lnSpc>
              <a:spcBef>
                <a:spcPts val="569"/>
              </a:spcBef>
              <a:spcAft>
                <a:spcPts val="0"/>
              </a:spcAft>
              <a:buClr>
                <a:schemeClr val="accent3"/>
              </a:buClr>
              <a:buFont typeface="Wingdings 2"/>
              <a:buChar char=""/>
              <a:defRPr/>
            </a:pPr>
            <a:r>
              <a:rPr lang="en-US" sz="4400" dirty="0" smtClean="0"/>
              <a:t>e.g., Withholding Pain Medicines</a:t>
            </a:r>
          </a:p>
          <a:p>
            <a:pPr marL="0" indent="0" eaLnBrk="1" fontAlgn="auto" hangingPunct="1">
              <a:lnSpc>
                <a:spcPct val="90000"/>
              </a:lnSpc>
              <a:spcBef>
                <a:spcPts val="0"/>
              </a:spcBef>
              <a:spcAft>
                <a:spcPts val="0"/>
              </a:spcAft>
              <a:buClr>
                <a:schemeClr val="accent3"/>
              </a:buClr>
              <a:buFont typeface="Wingdings 2"/>
              <a:buChar char=""/>
              <a:defRPr/>
            </a:pPr>
            <a:r>
              <a:rPr lang="en-US" sz="4400" dirty="0" smtClean="0"/>
              <a:t>  Unrecognized adverse effects</a:t>
            </a:r>
          </a:p>
          <a:p>
            <a:pPr marL="0" indent="0" eaLnBrk="1" fontAlgn="auto" hangingPunct="1">
              <a:lnSpc>
                <a:spcPct val="90000"/>
              </a:lnSpc>
              <a:spcBef>
                <a:spcPts val="0"/>
              </a:spcBef>
              <a:spcAft>
                <a:spcPts val="0"/>
              </a:spcAft>
              <a:buClr>
                <a:schemeClr val="accent3"/>
              </a:buClr>
              <a:buFont typeface="Wingdings 2"/>
              <a:buChar char=""/>
              <a:defRPr/>
            </a:pPr>
            <a:r>
              <a:rPr lang="en-US" sz="4400" dirty="0" smtClean="0"/>
              <a:t>  Inability to swallow</a:t>
            </a:r>
          </a:p>
          <a:p>
            <a:pPr marL="0" indent="0" eaLnBrk="1" fontAlgn="auto" hangingPunct="1">
              <a:lnSpc>
                <a:spcPct val="90000"/>
              </a:lnSpc>
              <a:spcBef>
                <a:spcPts val="0"/>
              </a:spcBef>
              <a:spcAft>
                <a:spcPts val="0"/>
              </a:spcAft>
              <a:buClr>
                <a:schemeClr val="accent3"/>
              </a:buClr>
              <a:buFont typeface="Wingdings 2"/>
              <a:buChar char=""/>
              <a:defRPr/>
            </a:pPr>
            <a:r>
              <a:rPr lang="en-US" sz="4400" dirty="0" smtClean="0"/>
              <a:t>  Confusion with medication on the part of   </a:t>
            </a:r>
          </a:p>
          <a:p>
            <a:pPr marL="0" indent="0" eaLnBrk="1" fontAlgn="auto" hangingPunct="1">
              <a:lnSpc>
                <a:spcPct val="90000"/>
              </a:lnSpc>
              <a:spcBef>
                <a:spcPts val="0"/>
              </a:spcBef>
              <a:spcAft>
                <a:spcPts val="0"/>
              </a:spcAft>
              <a:buClr>
                <a:schemeClr val="accent3"/>
              </a:buClr>
              <a:buFont typeface="Wingdings 2"/>
              <a:buNone/>
              <a:defRPr/>
            </a:pPr>
            <a:r>
              <a:rPr lang="en-US" sz="4400" dirty="0" smtClean="0"/>
              <a:t>      the caregiver</a:t>
            </a:r>
          </a:p>
          <a:p>
            <a:pPr marL="0" indent="0" eaLnBrk="1" fontAlgn="auto" hangingPunct="1">
              <a:lnSpc>
                <a:spcPct val="90000"/>
              </a:lnSpc>
              <a:spcBef>
                <a:spcPts val="0"/>
              </a:spcBef>
              <a:spcAft>
                <a:spcPts val="0"/>
              </a:spcAft>
              <a:buClr>
                <a:schemeClr val="accent3"/>
              </a:buClr>
              <a:buFont typeface="Wingdings 2"/>
              <a:buChar char=""/>
              <a:defRPr/>
            </a:pPr>
            <a:r>
              <a:rPr lang="en-US" sz="4400" dirty="0" smtClean="0"/>
              <a:t>  Lack of training/understanding</a:t>
            </a:r>
          </a:p>
          <a:p>
            <a:pPr marL="0" lvl="4" indent="0" eaLnBrk="1" fontAlgn="auto" hangingPunct="1">
              <a:lnSpc>
                <a:spcPct val="90000"/>
              </a:lnSpc>
              <a:spcBef>
                <a:spcPts val="569"/>
              </a:spcBef>
              <a:spcAft>
                <a:spcPts val="0"/>
              </a:spcAft>
              <a:buClr>
                <a:schemeClr val="accent3"/>
              </a:buClr>
              <a:buFontTx/>
              <a:buChar char="-"/>
              <a:defRPr/>
            </a:pPr>
            <a:endParaRPr lang="en-US" dirty="0" smtClean="0"/>
          </a:p>
        </p:txBody>
      </p:sp>
      <p:sp>
        <p:nvSpPr>
          <p:cNvPr id="4" name="Slide Number Placeholder 3"/>
          <p:cNvSpPr>
            <a:spLocks noGrp="1"/>
          </p:cNvSpPr>
          <p:nvPr>
            <p:ph type="sldNum" sz="quarter" idx="12"/>
          </p:nvPr>
        </p:nvSpPr>
        <p:spPr/>
        <p:txBody>
          <a:bodyPr/>
          <a:lstStyle/>
          <a:p>
            <a:pPr>
              <a:defRPr/>
            </a:pPr>
            <a:fld id="{BB93F49D-BF08-44DF-A5B1-6B32CC2908A6}" type="slidenum">
              <a:rPr lang="en-US" smtClean="0"/>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35000" y="533400"/>
            <a:ext cx="11704638" cy="1625600"/>
          </a:xfrm>
        </p:spPr>
        <p:txBody>
          <a:bodyPr/>
          <a:lstStyle/>
          <a:p>
            <a:pPr eaLnBrk="1" hangingPunct="1"/>
            <a:r>
              <a:rPr lang="en-US" smtClean="0"/>
              <a:t>Financial Abuse</a:t>
            </a:r>
          </a:p>
        </p:txBody>
      </p:sp>
      <p:sp>
        <p:nvSpPr>
          <p:cNvPr id="4" name="Slide Number Placeholder 3"/>
          <p:cNvSpPr>
            <a:spLocks noGrp="1"/>
          </p:cNvSpPr>
          <p:nvPr>
            <p:ph type="sldNum" sz="quarter" idx="12"/>
          </p:nvPr>
        </p:nvSpPr>
        <p:spPr/>
        <p:txBody>
          <a:bodyPr/>
          <a:lstStyle/>
          <a:p>
            <a:pPr>
              <a:defRPr/>
            </a:pPr>
            <a:fld id="{38A26B5F-A310-4E3E-AB79-D4ECC1504664}" type="slidenum">
              <a:rPr lang="en-US" smtClean="0"/>
              <a:pPr>
                <a:defRPr/>
              </a:pPr>
              <a:t>31</a:t>
            </a:fld>
            <a:endParaRPr lang="en-US"/>
          </a:p>
        </p:txBody>
      </p:sp>
      <p:sp>
        <p:nvSpPr>
          <p:cNvPr id="40964" name="Rectangle 2"/>
          <p:cNvSpPr>
            <a:spLocks/>
          </p:cNvSpPr>
          <p:nvPr/>
        </p:nvSpPr>
        <p:spPr bwMode="auto">
          <a:xfrm>
            <a:off x="635000" y="2743200"/>
            <a:ext cx="11417300" cy="6324600"/>
          </a:xfrm>
          <a:prstGeom prst="rect">
            <a:avLst/>
          </a:prstGeom>
          <a:noFill/>
          <a:ln w="12700">
            <a:noFill/>
            <a:miter lim="800000"/>
            <a:headEnd/>
            <a:tailEnd/>
          </a:ln>
        </p:spPr>
        <p:txBody>
          <a:bodyPr lIns="0" tIns="0" rIns="0" bIns="0" anchor="ctr"/>
          <a:lstStyle/>
          <a:p>
            <a:pPr algn="l">
              <a:buFontTx/>
              <a:buChar char="•"/>
            </a:pPr>
            <a:r>
              <a:rPr lang="en-US" sz="4000">
                <a:solidFill>
                  <a:schemeClr val="tx1"/>
                </a:solidFill>
              </a:rPr>
              <a:t>Fear, vague answers, anxiety when asked about personal finances</a:t>
            </a:r>
          </a:p>
          <a:p>
            <a:pPr algn="l"/>
            <a:endParaRPr lang="en-US" sz="4000">
              <a:solidFill>
                <a:schemeClr val="tx1"/>
              </a:solidFill>
            </a:endParaRPr>
          </a:p>
          <a:p>
            <a:pPr algn="l">
              <a:buFontTx/>
              <a:buChar char="•"/>
            </a:pPr>
            <a:r>
              <a:rPr lang="en-US" sz="4000">
                <a:solidFill>
                  <a:schemeClr val="tx1"/>
                </a:solidFill>
              </a:rPr>
              <a:t>Disparity between assets and appearance/general condition</a:t>
            </a:r>
          </a:p>
          <a:p>
            <a:pPr algn="l"/>
            <a:endParaRPr lang="en-US" sz="4000">
              <a:solidFill>
                <a:schemeClr val="tx1"/>
              </a:solidFill>
            </a:endParaRPr>
          </a:p>
          <a:p>
            <a:pPr algn="l">
              <a:buFontTx/>
              <a:buChar char="•"/>
            </a:pPr>
            <a:r>
              <a:rPr lang="en-US" sz="4000">
                <a:solidFill>
                  <a:schemeClr val="tx1"/>
                </a:solidFill>
              </a:rPr>
              <a:t>Failure to purchase medicines, medical assistive devices, seek medical care or follow medical regimens</a:t>
            </a:r>
          </a:p>
          <a:p>
            <a:pPr algn="l"/>
            <a:endParaRPr lang="en-US" sz="4000">
              <a:solidFill>
                <a:schemeClr val="tx1"/>
              </a:solidFill>
            </a:endParaRPr>
          </a:p>
          <a:p>
            <a:pPr algn="l">
              <a:buFontTx/>
              <a:buChar char="•"/>
            </a:pPr>
            <a:r>
              <a:rPr lang="en-US" sz="4000">
                <a:solidFill>
                  <a:schemeClr val="tx1"/>
                </a:solidFill>
              </a:rPr>
              <a:t>Recent new acquaintance or people moving in with victim</a:t>
            </a:r>
          </a:p>
          <a:p>
            <a:pPr algn="l"/>
            <a:endParaRPr lang="en-US">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rrowheads="1"/>
          </p:cNvPicPr>
          <p:nvPr/>
        </p:nvPicPr>
        <p:blipFill>
          <a:blip r:embed="rId4" cstate="print"/>
          <a:srcRect/>
          <a:stretch>
            <a:fillRect/>
          </a:stretch>
        </p:blipFill>
        <p:spPr bwMode="auto">
          <a:xfrm>
            <a:off x="6578600" y="-228600"/>
            <a:ext cx="5397500" cy="8572500"/>
          </a:xfrm>
          <a:prstGeom prst="rect">
            <a:avLst/>
          </a:prstGeom>
          <a:noFill/>
          <a:ln w="12700">
            <a:noFill/>
            <a:miter lim="800000"/>
            <a:headEnd/>
            <a:tailEnd/>
          </a:ln>
        </p:spPr>
      </p:pic>
      <p:sp>
        <p:nvSpPr>
          <p:cNvPr id="28675" name="Rectangle 2"/>
          <p:cNvSpPr>
            <a:spLocks noGrp="1" noChangeArrowheads="1"/>
          </p:cNvSpPr>
          <p:nvPr>
            <p:ph type="title"/>
          </p:nvPr>
        </p:nvSpPr>
        <p:spPr>
          <a:xfrm>
            <a:off x="635000" y="990600"/>
            <a:ext cx="5854700" cy="1155700"/>
          </a:xfrm>
        </p:spPr>
        <p:txBody>
          <a:bodyPr>
            <a:normAutofit/>
          </a:bodyPr>
          <a:lstStyle/>
          <a:p>
            <a:pPr marL="78028" eaLnBrk="1" fontAlgn="auto" hangingPunct="1">
              <a:spcAft>
                <a:spcPts val="0"/>
              </a:spcAft>
              <a:defRPr/>
            </a:pPr>
            <a:r>
              <a:rPr lang="en-US" sz="7000" dirty="0" smtClean="0">
                <a:solidFill>
                  <a:schemeClr val="tx2">
                    <a:tint val="100000"/>
                    <a:shade val="90000"/>
                    <a:satMod val="250000"/>
                    <a:alpha val="100000"/>
                  </a:schemeClr>
                </a:solidFill>
              </a:rPr>
              <a:t>Abandonment</a:t>
            </a:r>
          </a:p>
        </p:txBody>
      </p:sp>
      <p:sp>
        <p:nvSpPr>
          <p:cNvPr id="41988" name="Rectangle 3"/>
          <p:cNvSpPr>
            <a:spLocks noGrp="1" noChangeArrowheads="1"/>
          </p:cNvSpPr>
          <p:nvPr>
            <p:ph idx="1"/>
          </p:nvPr>
        </p:nvSpPr>
        <p:spPr>
          <a:xfrm>
            <a:off x="558800" y="2209800"/>
            <a:ext cx="5854700" cy="4216400"/>
          </a:xfrm>
        </p:spPr>
        <p:txBody>
          <a:bodyPr/>
          <a:lstStyle/>
          <a:p>
            <a:pPr marL="0" indent="0" eaLnBrk="1" hangingPunct="1">
              <a:spcBef>
                <a:spcPct val="0"/>
              </a:spcBef>
              <a:buFont typeface="Wingdings 2" pitchFamily="18" charset="2"/>
              <a:buNone/>
            </a:pPr>
            <a:r>
              <a:rPr lang="en-US" smtClean="0"/>
              <a:t>Desertion of a vulnerable adult by anyone who has assumed the responsibility for care or custody of that person</a:t>
            </a:r>
          </a:p>
        </p:txBody>
      </p:sp>
      <p:sp>
        <p:nvSpPr>
          <p:cNvPr id="7" name="Slide Number Placeholder 6"/>
          <p:cNvSpPr>
            <a:spLocks noGrp="1"/>
          </p:cNvSpPr>
          <p:nvPr>
            <p:ph type="sldNum" sz="quarter" idx="12"/>
          </p:nvPr>
        </p:nvSpPr>
        <p:spPr/>
        <p:txBody>
          <a:bodyPr/>
          <a:lstStyle/>
          <a:p>
            <a:pPr>
              <a:defRPr/>
            </a:pPr>
            <a:fld id="{808EA667-8096-4855-9A97-B0B483A6A9CD}" type="slidenum">
              <a:rPr lang="en-US" smtClean="0"/>
              <a:pPr>
                <a:defRPr/>
              </a:pPr>
              <a:t>32</a:t>
            </a:fld>
            <a:endParaRPr lang="en-US"/>
          </a:p>
        </p:txBody>
      </p:sp>
      <p:sp>
        <p:nvSpPr>
          <p:cNvPr id="5" name="Rectangle 2"/>
          <p:cNvSpPr txBox="1">
            <a:spLocks noChangeArrowheads="1"/>
          </p:cNvSpPr>
          <p:nvPr/>
        </p:nvSpPr>
        <p:spPr bwMode="auto">
          <a:xfrm>
            <a:off x="-431800" y="5334000"/>
            <a:ext cx="5854700" cy="1155700"/>
          </a:xfrm>
          <a:prstGeom prst="rect">
            <a:avLst/>
          </a:prstGeom>
          <a:noFill/>
          <a:ln w="12700">
            <a:noFill/>
            <a:miter lim="800000"/>
            <a:headEnd/>
            <a:tailEnd/>
          </a:ln>
        </p:spPr>
        <p:txBody>
          <a:bodyPr lIns="50800" tIns="50800" rIns="50800" bIns="50800" anchor="b"/>
          <a:lstStyle/>
          <a:p>
            <a:pPr>
              <a:lnSpc>
                <a:spcPct val="90000"/>
              </a:lnSpc>
              <a:defRPr/>
            </a:pPr>
            <a:r>
              <a:rPr lang="en-US" sz="7000" kern="0" dirty="0">
                <a:solidFill>
                  <a:schemeClr val="accent2">
                    <a:lumMod val="75000"/>
                  </a:schemeClr>
                </a:solidFill>
                <a:latin typeface="+mj-lt"/>
                <a:ea typeface="+mj-ea"/>
                <a:cs typeface="+mj-cs"/>
              </a:rPr>
              <a:t>Abduction</a:t>
            </a:r>
          </a:p>
        </p:txBody>
      </p:sp>
      <p:sp>
        <p:nvSpPr>
          <p:cNvPr id="6" name="Rectangle 3"/>
          <p:cNvSpPr txBox="1">
            <a:spLocks noChangeArrowheads="1"/>
          </p:cNvSpPr>
          <p:nvPr/>
        </p:nvSpPr>
        <p:spPr bwMode="auto">
          <a:xfrm>
            <a:off x="635000" y="6629400"/>
            <a:ext cx="5854700" cy="4216400"/>
          </a:xfrm>
          <a:prstGeom prst="rect">
            <a:avLst/>
          </a:prstGeom>
          <a:noFill/>
          <a:ln w="12700">
            <a:noFill/>
            <a:miter lim="800000"/>
            <a:headEnd/>
            <a:tailEnd/>
          </a:ln>
        </p:spPr>
        <p:txBody>
          <a:bodyPr lIns="50800" tIns="50800" rIns="50800" bIns="50800"/>
          <a:lstStyle/>
          <a:p>
            <a:pPr algn="l">
              <a:spcBef>
                <a:spcPts val="1200"/>
              </a:spcBef>
              <a:defRPr/>
            </a:pPr>
            <a:r>
              <a:rPr lang="en-US" sz="3600" kern="0" dirty="0">
                <a:solidFill>
                  <a:schemeClr val="tx1"/>
                </a:solidFill>
                <a:latin typeface="+mn-lt"/>
                <a:sym typeface="Hoefler Text" charset="0"/>
              </a:rPr>
              <a:t>Removal from this state and restraint from returning to this state when the person lacks capacity to consent to this removal.</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47700" y="647700"/>
            <a:ext cx="5854700" cy="1422400"/>
          </a:xfrm>
        </p:spPr>
        <p:txBody>
          <a:bodyPr>
            <a:normAutofit/>
          </a:bodyPr>
          <a:lstStyle/>
          <a:p>
            <a:pPr marL="78028" eaLnBrk="1" fontAlgn="auto" hangingPunct="1">
              <a:spcAft>
                <a:spcPts val="0"/>
              </a:spcAft>
              <a:defRPr/>
            </a:pPr>
            <a:r>
              <a:rPr lang="en-US" smtClean="0">
                <a:solidFill>
                  <a:schemeClr val="tx2">
                    <a:tint val="100000"/>
                    <a:shade val="90000"/>
                    <a:satMod val="250000"/>
                    <a:alpha val="100000"/>
                  </a:schemeClr>
                </a:solidFill>
              </a:rPr>
              <a:t>Isolation</a:t>
            </a:r>
          </a:p>
        </p:txBody>
      </p:sp>
      <p:sp>
        <p:nvSpPr>
          <p:cNvPr id="29700" name="Rectangle 3"/>
          <p:cNvSpPr>
            <a:spLocks noGrp="1" noChangeArrowheads="1"/>
          </p:cNvSpPr>
          <p:nvPr>
            <p:ph idx="1"/>
          </p:nvPr>
        </p:nvSpPr>
        <p:spPr>
          <a:xfrm>
            <a:off x="647700" y="2349500"/>
            <a:ext cx="5854700" cy="1422400"/>
          </a:xfrm>
        </p:spPr>
        <p:txBody>
          <a:bodyPr>
            <a:normAutofit fontScale="92500" lnSpcReduction="20000"/>
          </a:bodyPr>
          <a:lstStyle/>
          <a:p>
            <a:pPr marL="0" indent="0" eaLnBrk="1" fontAlgn="auto" hangingPunct="1">
              <a:spcBef>
                <a:spcPts val="0"/>
              </a:spcBef>
              <a:spcAft>
                <a:spcPts val="0"/>
              </a:spcAft>
              <a:buClr>
                <a:schemeClr val="accent3"/>
              </a:buClr>
              <a:buFont typeface="Wingdings 2"/>
              <a:buChar char=""/>
              <a:defRPr/>
            </a:pPr>
            <a:r>
              <a:rPr lang="en-US" dirty="0" smtClean="0"/>
              <a:t> The act of systematic exclusion of a victim from all real outside contact</a:t>
            </a:r>
          </a:p>
        </p:txBody>
      </p:sp>
      <p:sp>
        <p:nvSpPr>
          <p:cNvPr id="6" name="Slide Number Placeholder 5"/>
          <p:cNvSpPr>
            <a:spLocks noGrp="1"/>
          </p:cNvSpPr>
          <p:nvPr>
            <p:ph type="sldNum" sz="quarter" idx="12"/>
          </p:nvPr>
        </p:nvSpPr>
        <p:spPr/>
        <p:txBody>
          <a:bodyPr/>
          <a:lstStyle/>
          <a:p>
            <a:pPr>
              <a:defRPr/>
            </a:pPr>
            <a:fld id="{B849F4BC-EB79-4E91-8E5D-22E8BF6B408B}" type="slidenum">
              <a:rPr lang="en-US" smtClean="0"/>
              <a:pPr>
                <a:defRPr/>
              </a:pPr>
              <a:t>33</a:t>
            </a:fld>
            <a:endParaRPr lang="en-US"/>
          </a:p>
        </p:txBody>
      </p:sp>
      <p:sp>
        <p:nvSpPr>
          <p:cNvPr id="38917" name="Rectangle 4"/>
          <p:cNvSpPr>
            <a:spLocks/>
          </p:cNvSpPr>
          <p:nvPr/>
        </p:nvSpPr>
        <p:spPr bwMode="auto">
          <a:xfrm>
            <a:off x="330200" y="3886200"/>
            <a:ext cx="6477000" cy="5486400"/>
          </a:xfrm>
          <a:prstGeom prst="rect">
            <a:avLst/>
          </a:prstGeom>
          <a:solidFill>
            <a:schemeClr val="accent2">
              <a:lumMod val="40000"/>
              <a:lumOff val="60000"/>
            </a:schemeClr>
          </a:solidFill>
          <a:ln w="12700">
            <a:noFill/>
            <a:miter lim="800000"/>
            <a:headEnd/>
            <a:tailEnd/>
          </a:ln>
        </p:spPr>
        <p:txBody>
          <a:bodyPr lIns="0" tIns="0" rIns="0" bIns="0" anchor="ctr"/>
          <a:lstStyle/>
          <a:p>
            <a:pPr algn="l">
              <a:lnSpc>
                <a:spcPct val="120000"/>
              </a:lnSpc>
              <a:spcBef>
                <a:spcPts val="2400"/>
              </a:spcBef>
              <a:defRPr/>
            </a:pPr>
            <a:r>
              <a:rPr lang="en-US" sz="2800" dirty="0">
                <a:solidFill>
                  <a:schemeClr val="tx1"/>
                </a:solidFill>
                <a:latin typeface="Arial" pitchFamily="34" charset="0"/>
                <a:cs typeface="Arial" pitchFamily="34" charset="0"/>
              </a:rPr>
              <a:t>S:/ 1/14/09 Mrs. K feels isolated, family members do not speak to her when she is home.  Excluded from family activities, outings.  Friends not allowed to visit.  Pt does not participate in any outside activity.</a:t>
            </a:r>
          </a:p>
          <a:p>
            <a:pPr algn="l">
              <a:lnSpc>
                <a:spcPct val="120000"/>
              </a:lnSpc>
              <a:spcBef>
                <a:spcPts val="2400"/>
              </a:spcBef>
              <a:defRPr/>
            </a:pPr>
            <a:r>
              <a:rPr lang="en-US" sz="2800" dirty="0">
                <a:solidFill>
                  <a:schemeClr val="tx1"/>
                </a:solidFill>
                <a:latin typeface="Arial" pitchFamily="34" charset="0"/>
                <a:cs typeface="Arial" pitchFamily="34" charset="0"/>
              </a:rPr>
              <a:t>Daughter via phone -- C/O increased difficulty to care for patient. Pt refuses PO meds and food, appears depressed</a:t>
            </a:r>
          </a:p>
        </p:txBody>
      </p:sp>
      <p:pic>
        <p:nvPicPr>
          <p:cNvPr id="43014" name="Picture 5" descr="478px-Elderly_Woman_,_B&amp;W_image_by_Chalmers_Butterfield.jpg"/>
          <p:cNvPicPr>
            <a:picLocks noChangeAspect="1"/>
          </p:cNvPicPr>
          <p:nvPr/>
        </p:nvPicPr>
        <p:blipFill>
          <a:blip r:embed="rId4" cstate="print"/>
          <a:srcRect/>
          <a:stretch>
            <a:fillRect/>
          </a:stretch>
        </p:blipFill>
        <p:spPr bwMode="auto">
          <a:xfrm>
            <a:off x="7721600" y="2209800"/>
            <a:ext cx="4432300" cy="5562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35000" y="1143000"/>
            <a:ext cx="9359900" cy="1435100"/>
          </a:xfrm>
        </p:spPr>
        <p:txBody>
          <a:bodyPr>
            <a:normAutofit/>
          </a:bodyPr>
          <a:lstStyle/>
          <a:p>
            <a:pPr marL="78028" eaLnBrk="1" fontAlgn="auto" hangingPunct="1">
              <a:spcAft>
                <a:spcPts val="0"/>
              </a:spcAft>
              <a:defRPr/>
            </a:pPr>
            <a:r>
              <a:rPr lang="en-US" dirty="0" smtClean="0">
                <a:solidFill>
                  <a:schemeClr val="tx2">
                    <a:tint val="100000"/>
                    <a:shade val="90000"/>
                    <a:satMod val="250000"/>
                    <a:alpha val="100000"/>
                  </a:schemeClr>
                </a:solidFill>
              </a:rPr>
              <a:t>Mental Suffering</a:t>
            </a:r>
          </a:p>
        </p:txBody>
      </p:sp>
      <p:sp>
        <p:nvSpPr>
          <p:cNvPr id="44035" name="Rectangle 3"/>
          <p:cNvSpPr>
            <a:spLocks noGrp="1" noChangeArrowheads="1"/>
          </p:cNvSpPr>
          <p:nvPr>
            <p:ph idx="1"/>
          </p:nvPr>
        </p:nvSpPr>
        <p:spPr>
          <a:xfrm>
            <a:off x="635000" y="3200400"/>
            <a:ext cx="11704638" cy="6242050"/>
          </a:xfrm>
        </p:spPr>
        <p:txBody>
          <a:bodyPr/>
          <a:lstStyle/>
          <a:p>
            <a:pPr marL="0" indent="0" eaLnBrk="1" hangingPunct="1"/>
            <a:r>
              <a:rPr lang="en-US" sz="4400" smtClean="0"/>
              <a:t>Intentional infliction of mental anguish/suffering by use of threat, intimidation, humiliation, or other abusive conduct</a:t>
            </a:r>
          </a:p>
          <a:p>
            <a:pPr marL="0" indent="0" eaLnBrk="1" hangingPunct="1">
              <a:buFont typeface="Wingdings 2" pitchFamily="18" charset="2"/>
              <a:buNone/>
            </a:pPr>
            <a:endParaRPr lang="en-US" sz="4400" smtClean="0"/>
          </a:p>
        </p:txBody>
      </p:sp>
      <p:sp>
        <p:nvSpPr>
          <p:cNvPr id="4" name="Slide Number Placeholder 3"/>
          <p:cNvSpPr>
            <a:spLocks noGrp="1"/>
          </p:cNvSpPr>
          <p:nvPr>
            <p:ph type="sldNum" sz="quarter" idx="12"/>
          </p:nvPr>
        </p:nvSpPr>
        <p:spPr/>
        <p:txBody>
          <a:bodyPr/>
          <a:lstStyle/>
          <a:p>
            <a:pPr>
              <a:defRPr/>
            </a:pPr>
            <a:fld id="{31A24D94-7480-4F9F-9B99-687400962654}" type="slidenum">
              <a:rPr lang="en-US" smtClean="0"/>
              <a:pPr>
                <a:defRPr/>
              </a:pPr>
              <a:t>34</a:t>
            </a:fld>
            <a:endParaRPr lang="en-US"/>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rrowheads="1"/>
          </p:cNvPicPr>
          <p:nvPr/>
        </p:nvPicPr>
        <p:blipFill>
          <a:blip r:embed="rId4" cstate="print"/>
          <a:srcRect/>
          <a:stretch>
            <a:fillRect/>
          </a:stretch>
        </p:blipFill>
        <p:spPr bwMode="auto">
          <a:xfrm>
            <a:off x="7002463" y="2184400"/>
            <a:ext cx="5397500" cy="8572500"/>
          </a:xfrm>
          <a:prstGeom prst="rect">
            <a:avLst/>
          </a:prstGeom>
          <a:noFill/>
          <a:ln w="12700">
            <a:noFill/>
            <a:miter lim="800000"/>
            <a:headEnd/>
            <a:tailEnd/>
          </a:ln>
        </p:spPr>
      </p:pic>
      <p:sp>
        <p:nvSpPr>
          <p:cNvPr id="31747" name="Rectangle 2"/>
          <p:cNvSpPr>
            <a:spLocks noGrp="1" noChangeArrowheads="1"/>
          </p:cNvSpPr>
          <p:nvPr>
            <p:ph type="title"/>
          </p:nvPr>
        </p:nvSpPr>
        <p:spPr>
          <a:xfrm>
            <a:off x="647700" y="647700"/>
            <a:ext cx="5854700" cy="1854200"/>
          </a:xfrm>
        </p:spPr>
        <p:txBody>
          <a:bodyPr>
            <a:normAutofit/>
          </a:bodyPr>
          <a:lstStyle/>
          <a:p>
            <a:pPr marL="78028" eaLnBrk="1" fontAlgn="auto" hangingPunct="1">
              <a:spcAft>
                <a:spcPts val="0"/>
              </a:spcAft>
              <a:defRPr/>
            </a:pPr>
            <a:r>
              <a:rPr lang="en-US" sz="5400" smtClean="0">
                <a:solidFill>
                  <a:schemeClr val="tx2">
                    <a:tint val="100000"/>
                    <a:shade val="90000"/>
                    <a:satMod val="250000"/>
                    <a:alpha val="100000"/>
                  </a:schemeClr>
                </a:solidFill>
              </a:rPr>
              <a:t>Neglect/Self-Neglect</a:t>
            </a:r>
          </a:p>
        </p:txBody>
      </p:sp>
      <p:sp>
        <p:nvSpPr>
          <p:cNvPr id="45060" name="Rectangle 3"/>
          <p:cNvSpPr>
            <a:spLocks noGrp="1" noChangeArrowheads="1"/>
          </p:cNvSpPr>
          <p:nvPr>
            <p:ph idx="1"/>
          </p:nvPr>
        </p:nvSpPr>
        <p:spPr>
          <a:xfrm>
            <a:off x="635000" y="3060700"/>
            <a:ext cx="5854700" cy="5473700"/>
          </a:xfrm>
        </p:spPr>
        <p:txBody>
          <a:bodyPr/>
          <a:lstStyle/>
          <a:p>
            <a:pPr marL="0" indent="0" eaLnBrk="1" hangingPunct="1">
              <a:spcBef>
                <a:spcPct val="0"/>
              </a:spcBef>
              <a:buFont typeface="Wingdings 2" pitchFamily="18" charset="2"/>
              <a:buChar char=""/>
            </a:pPr>
            <a:r>
              <a:rPr lang="en-US" smtClean="0"/>
              <a:t>  Excessive or inadequate   </a:t>
            </a:r>
          </a:p>
          <a:p>
            <a:pPr marL="0" indent="0" eaLnBrk="1" hangingPunct="1">
              <a:spcBef>
                <a:spcPct val="0"/>
              </a:spcBef>
              <a:buFont typeface="Wingdings 2" pitchFamily="18" charset="2"/>
              <a:buNone/>
            </a:pPr>
            <a:r>
              <a:rPr lang="en-US" smtClean="0"/>
              <a:t>	clothing</a:t>
            </a:r>
          </a:p>
          <a:p>
            <a:pPr marL="0" indent="0" eaLnBrk="1" hangingPunct="1">
              <a:spcBef>
                <a:spcPct val="0"/>
              </a:spcBef>
              <a:buFont typeface="Wingdings 2" pitchFamily="18" charset="2"/>
              <a:buChar char=""/>
            </a:pPr>
            <a:r>
              <a:rPr lang="en-US" smtClean="0"/>
              <a:t> Untreated “bed” sores or 	rashes</a:t>
            </a:r>
          </a:p>
          <a:p>
            <a:pPr marL="0" indent="0" eaLnBrk="1" hangingPunct="1">
              <a:spcBef>
                <a:spcPct val="0"/>
              </a:spcBef>
              <a:buFont typeface="Wingdings 2" pitchFamily="18" charset="2"/>
              <a:buChar char=""/>
            </a:pPr>
            <a:r>
              <a:rPr lang="en-US" smtClean="0"/>
              <a:t> Absence of assistive 	devices</a:t>
            </a:r>
          </a:p>
          <a:p>
            <a:pPr marL="0" indent="0" eaLnBrk="1" hangingPunct="1">
              <a:spcBef>
                <a:spcPct val="0"/>
              </a:spcBef>
              <a:buFont typeface="Wingdings 2" pitchFamily="18" charset="2"/>
              <a:buChar char=""/>
            </a:pPr>
            <a:r>
              <a:rPr lang="en-US" smtClean="0"/>
              <a:t> Frequently missing 	appointments</a:t>
            </a:r>
          </a:p>
          <a:p>
            <a:pPr marL="0" indent="0" eaLnBrk="1" hangingPunct="1">
              <a:spcBef>
                <a:spcPct val="0"/>
              </a:spcBef>
              <a:buFont typeface="Wingdings 2" pitchFamily="18" charset="2"/>
              <a:buChar char=""/>
            </a:pPr>
            <a:r>
              <a:rPr lang="en-US" smtClean="0"/>
              <a:t> Absence of medications</a:t>
            </a:r>
          </a:p>
        </p:txBody>
      </p:sp>
      <p:sp>
        <p:nvSpPr>
          <p:cNvPr id="6" name="Slide Number Placeholder 5"/>
          <p:cNvSpPr>
            <a:spLocks noGrp="1"/>
          </p:cNvSpPr>
          <p:nvPr>
            <p:ph type="sldNum" sz="quarter" idx="12"/>
          </p:nvPr>
        </p:nvSpPr>
        <p:spPr/>
        <p:txBody>
          <a:bodyPr/>
          <a:lstStyle/>
          <a:p>
            <a:pPr>
              <a:defRPr/>
            </a:pPr>
            <a:fld id="{ED2B12CB-C34B-4F4A-BDD6-36B96253E2FD}" type="slidenum">
              <a:rPr lang="en-US" smtClean="0"/>
              <a:pPr>
                <a:defRPr/>
              </a:pPr>
              <a:t>35</a:t>
            </a:fld>
            <a:endParaRPr lang="en-US"/>
          </a:p>
        </p:txBody>
      </p:sp>
      <p:pic>
        <p:nvPicPr>
          <p:cNvPr id="45062" name="Picture 4"/>
          <p:cNvPicPr>
            <a:picLocks noChangeArrowheads="1"/>
          </p:cNvPicPr>
          <p:nvPr/>
        </p:nvPicPr>
        <p:blipFill>
          <a:blip r:embed="rId5" cstate="print"/>
          <a:srcRect/>
          <a:stretch>
            <a:fillRect/>
          </a:stretch>
        </p:blipFill>
        <p:spPr bwMode="auto">
          <a:xfrm>
            <a:off x="6762750" y="-2070100"/>
            <a:ext cx="5854700" cy="9307513"/>
          </a:xfrm>
          <a:prstGeom prst="rect">
            <a:avLst/>
          </a:prstGeom>
          <a:noFill/>
          <a:ln w="12700">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47700" y="609600"/>
            <a:ext cx="11709400" cy="1435100"/>
          </a:xfrm>
        </p:spPr>
        <p:txBody>
          <a:bodyPr>
            <a:normAutofit/>
          </a:bodyPr>
          <a:lstStyle/>
          <a:p>
            <a:pPr marL="78028" eaLnBrk="1" fontAlgn="auto" hangingPunct="1">
              <a:spcAft>
                <a:spcPts val="0"/>
              </a:spcAft>
              <a:defRPr/>
            </a:pPr>
            <a:r>
              <a:rPr lang="en-US" smtClean="0">
                <a:solidFill>
                  <a:schemeClr val="tx2">
                    <a:tint val="100000"/>
                    <a:shade val="90000"/>
                    <a:satMod val="250000"/>
                    <a:alpha val="100000"/>
                  </a:schemeClr>
                </a:solidFill>
              </a:rPr>
              <a:t>Neglect/Self-neglect</a:t>
            </a:r>
          </a:p>
        </p:txBody>
      </p:sp>
      <p:sp>
        <p:nvSpPr>
          <p:cNvPr id="46083" name="Rectangle 3"/>
          <p:cNvSpPr>
            <a:spLocks noGrp="1" noChangeArrowheads="1"/>
          </p:cNvSpPr>
          <p:nvPr>
            <p:ph idx="1"/>
          </p:nvPr>
        </p:nvSpPr>
        <p:spPr>
          <a:xfrm>
            <a:off x="6972300" y="2273300"/>
            <a:ext cx="5854700" cy="5207000"/>
          </a:xfrm>
        </p:spPr>
        <p:txBody>
          <a:bodyPr/>
          <a:lstStyle/>
          <a:p>
            <a:pPr marL="0" indent="0" eaLnBrk="1" hangingPunct="1"/>
            <a:r>
              <a:rPr lang="en-US" smtClean="0"/>
              <a:t>Poor hygiene</a:t>
            </a:r>
          </a:p>
          <a:p>
            <a:pPr marL="0" indent="0" eaLnBrk="1" hangingPunct="1"/>
            <a:r>
              <a:rPr lang="en-US" smtClean="0"/>
              <a:t>Overgrown nails</a:t>
            </a:r>
          </a:p>
          <a:p>
            <a:pPr marL="0" indent="0" eaLnBrk="1" hangingPunct="1"/>
            <a:r>
              <a:rPr lang="en-US" smtClean="0"/>
              <a:t>Unshaven</a:t>
            </a:r>
          </a:p>
          <a:p>
            <a:pPr marL="0" indent="0" eaLnBrk="1" hangingPunct="1"/>
            <a:r>
              <a:rPr lang="en-US" smtClean="0"/>
              <a:t>Decayed teeth</a:t>
            </a:r>
          </a:p>
          <a:p>
            <a:pPr marL="0" indent="0" eaLnBrk="1" hangingPunct="1"/>
            <a:r>
              <a:rPr lang="en-US" smtClean="0"/>
              <a:t>Odorous</a:t>
            </a:r>
          </a:p>
          <a:p>
            <a:pPr marL="0" indent="0" eaLnBrk="1" hangingPunct="1"/>
            <a:r>
              <a:rPr lang="en-US" smtClean="0"/>
              <a:t>Soiled clothing</a:t>
            </a:r>
          </a:p>
          <a:p>
            <a:pPr marL="0" indent="0" eaLnBrk="1" hangingPunct="1"/>
            <a:r>
              <a:rPr lang="en-US" smtClean="0"/>
              <a:t>Matted, unkept hair</a:t>
            </a:r>
          </a:p>
        </p:txBody>
      </p:sp>
      <p:sp>
        <p:nvSpPr>
          <p:cNvPr id="5" name="Slide Number Placeholder 4"/>
          <p:cNvSpPr>
            <a:spLocks noGrp="1"/>
          </p:cNvSpPr>
          <p:nvPr>
            <p:ph type="sldNum" sz="quarter" idx="12"/>
          </p:nvPr>
        </p:nvSpPr>
        <p:spPr/>
        <p:txBody>
          <a:bodyPr/>
          <a:lstStyle/>
          <a:p>
            <a:pPr>
              <a:defRPr/>
            </a:pPr>
            <a:fld id="{73A33DDD-5A96-492D-BF46-25FF928F7466}" type="slidenum">
              <a:rPr lang="en-US" smtClean="0"/>
              <a:pPr>
                <a:defRPr/>
              </a:pPr>
              <a:t>36</a:t>
            </a:fld>
            <a:endParaRPr lang="en-US"/>
          </a:p>
        </p:txBody>
      </p:sp>
      <p:pic>
        <p:nvPicPr>
          <p:cNvPr id="46085" name="Picture 4" descr="untended toenails and footsole.jpg"/>
          <p:cNvPicPr>
            <a:picLocks noChangeAspect="1"/>
          </p:cNvPicPr>
          <p:nvPr/>
        </p:nvPicPr>
        <p:blipFill>
          <a:blip r:embed="rId4" cstate="print"/>
          <a:srcRect/>
          <a:stretch>
            <a:fillRect/>
          </a:stretch>
        </p:blipFill>
        <p:spPr bwMode="auto">
          <a:xfrm>
            <a:off x="1320800" y="2590800"/>
            <a:ext cx="5370513" cy="35052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3426EA9-CC20-46A2-894D-5AD93A4E9556}" type="slidenum">
              <a:rPr lang="en-US" smtClean="0"/>
              <a:pPr>
                <a:defRPr/>
              </a:pPr>
              <a:t>37</a:t>
            </a:fld>
            <a:endParaRPr lang="en-US"/>
          </a:p>
        </p:txBody>
      </p:sp>
      <p:sp>
        <p:nvSpPr>
          <p:cNvPr id="47107" name="Title 1"/>
          <p:cNvSpPr>
            <a:spLocks noGrp="1"/>
          </p:cNvSpPr>
          <p:nvPr>
            <p:ph type="title" idx="4294967295"/>
          </p:nvPr>
        </p:nvSpPr>
        <p:spPr>
          <a:xfrm>
            <a:off x="0" y="457200"/>
            <a:ext cx="11704638" cy="1625600"/>
          </a:xfrm>
        </p:spPr>
        <p:txBody>
          <a:bodyPr/>
          <a:lstStyle/>
          <a:p>
            <a:pPr eaLnBrk="1" hangingPunct="1"/>
            <a:r>
              <a:rPr lang="en-US" smtClean="0"/>
              <a:t>Effects of Abuse on Health</a:t>
            </a:r>
          </a:p>
        </p:txBody>
      </p:sp>
      <p:sp>
        <p:nvSpPr>
          <p:cNvPr id="3" name="Content Placeholder 2"/>
          <p:cNvSpPr>
            <a:spLocks noGrp="1"/>
          </p:cNvSpPr>
          <p:nvPr>
            <p:ph idx="4294967295"/>
          </p:nvPr>
        </p:nvSpPr>
        <p:spPr>
          <a:xfrm>
            <a:off x="0" y="2166938"/>
            <a:ext cx="11704638" cy="6437312"/>
          </a:xfrm>
        </p:spPr>
        <p:txBody>
          <a:bodyPr>
            <a:normAutofit lnSpcReduction="10000"/>
          </a:bodyPr>
          <a:lstStyle/>
          <a:p>
            <a:pPr marL="520184" indent="-364129" eaLnBrk="1" fontAlgn="auto" hangingPunct="1">
              <a:spcAft>
                <a:spcPts val="0"/>
              </a:spcAft>
              <a:buFont typeface="Wingdings 3"/>
              <a:buChar char=""/>
              <a:defRPr/>
            </a:pPr>
            <a:r>
              <a:rPr lang="en-US" dirty="0" smtClean="0">
                <a:latin typeface="Arial" pitchFamily="34" charset="0"/>
                <a:cs typeface="Arial" pitchFamily="34" charset="0"/>
              </a:rPr>
              <a:t>Increased Mortality</a:t>
            </a:r>
          </a:p>
          <a:p>
            <a:pPr marL="520184" indent="-364129" eaLnBrk="1" fontAlgn="auto" hangingPunct="1">
              <a:spcAft>
                <a:spcPts val="0"/>
              </a:spcAft>
              <a:buFont typeface="Wingdings 3"/>
              <a:buChar char=""/>
              <a:defRPr/>
            </a:pPr>
            <a:r>
              <a:rPr lang="en-US" dirty="0" smtClean="0">
                <a:latin typeface="Arial" pitchFamily="34" charset="0"/>
                <a:cs typeface="Arial" pitchFamily="34" charset="0"/>
              </a:rPr>
              <a:t>Abused adults are 300% more likely to die than non-abused adults</a:t>
            </a:r>
          </a:p>
          <a:p>
            <a:pPr marL="884313" lvl="1" eaLnBrk="1" fontAlgn="auto" hangingPunct="1">
              <a:spcBef>
                <a:spcPts val="461"/>
              </a:spcBef>
              <a:spcAft>
                <a:spcPts val="0"/>
              </a:spcAft>
              <a:buFont typeface="Verdana"/>
              <a:buChar char="◦"/>
              <a:defRPr/>
            </a:pPr>
            <a:r>
              <a:rPr lang="en-US" dirty="0" smtClean="0">
                <a:latin typeface="Arial" pitchFamily="34" charset="0"/>
                <a:cs typeface="Arial" pitchFamily="34" charset="0"/>
              </a:rPr>
              <a:t>Lachs et al. 1998, Dong et al. 2009</a:t>
            </a:r>
          </a:p>
          <a:p>
            <a:pPr marL="520184" indent="-364129" eaLnBrk="1" fontAlgn="auto" hangingPunct="1">
              <a:spcAft>
                <a:spcPts val="0"/>
              </a:spcAft>
              <a:buFont typeface="Wingdings 3"/>
              <a:buChar char=""/>
              <a:defRPr/>
            </a:pPr>
            <a:r>
              <a:rPr lang="en-US" dirty="0" smtClean="0">
                <a:latin typeface="Arial" pitchFamily="34" charset="0"/>
                <a:cs typeface="Arial" pitchFamily="34" charset="0"/>
              </a:rPr>
              <a:t>Poorer physical outcomes (probable)</a:t>
            </a:r>
          </a:p>
          <a:p>
            <a:pPr marL="884313" lvl="1" eaLnBrk="1" fontAlgn="auto" hangingPunct="1">
              <a:spcBef>
                <a:spcPts val="461"/>
              </a:spcBef>
              <a:spcAft>
                <a:spcPts val="0"/>
              </a:spcAft>
              <a:buFont typeface="Verdana"/>
              <a:buChar char="◦"/>
              <a:defRPr/>
            </a:pPr>
            <a:r>
              <a:rPr lang="en-US" dirty="0" err="1" smtClean="0">
                <a:latin typeface="Arial" pitchFamily="34" charset="0"/>
                <a:cs typeface="Arial" pitchFamily="34" charset="0"/>
              </a:rPr>
              <a:t>Anetzberger</a:t>
            </a:r>
            <a:r>
              <a:rPr lang="en-US" dirty="0" smtClean="0">
                <a:latin typeface="Arial" pitchFamily="34" charset="0"/>
                <a:cs typeface="Arial" pitchFamily="34" charset="0"/>
              </a:rPr>
              <a:t> 2004; American Medical Association 1990; </a:t>
            </a:r>
            <a:r>
              <a:rPr lang="en-US" dirty="0" err="1" smtClean="0">
                <a:latin typeface="Arial" pitchFamily="34" charset="0"/>
                <a:cs typeface="Arial" pitchFamily="34" charset="0"/>
              </a:rPr>
              <a:t>Lindbloom</a:t>
            </a:r>
            <a:r>
              <a:rPr lang="en-US" dirty="0" smtClean="0">
                <a:latin typeface="Arial" pitchFamily="34" charset="0"/>
                <a:cs typeface="Arial" pitchFamily="34" charset="0"/>
              </a:rPr>
              <a:t> et al. 2007</a:t>
            </a:r>
          </a:p>
          <a:p>
            <a:pPr marL="1222432" lvl="2" eaLnBrk="1" fontAlgn="auto" hangingPunct="1">
              <a:spcAft>
                <a:spcPts val="0"/>
              </a:spcAft>
              <a:buFont typeface="Wingdings 2"/>
              <a:buChar char=""/>
              <a:defRPr/>
            </a:pPr>
            <a:r>
              <a:rPr lang="en-US" dirty="0" smtClean="0">
                <a:latin typeface="Arial" pitchFamily="34" charset="0"/>
                <a:cs typeface="Arial" pitchFamily="34" charset="0"/>
              </a:rPr>
              <a:t>Increased pain</a:t>
            </a:r>
          </a:p>
          <a:p>
            <a:pPr marL="1222432" lvl="2" eaLnBrk="1" fontAlgn="auto" hangingPunct="1">
              <a:spcAft>
                <a:spcPts val="0"/>
              </a:spcAft>
              <a:buFont typeface="Wingdings 2"/>
              <a:buChar char=""/>
              <a:defRPr/>
            </a:pPr>
            <a:r>
              <a:rPr lang="en-US" dirty="0" smtClean="0">
                <a:latin typeface="Arial" pitchFamily="34" charset="0"/>
                <a:cs typeface="Arial" pitchFamily="34" charset="0"/>
              </a:rPr>
              <a:t>Exacerbation of existing conditions</a:t>
            </a:r>
          </a:p>
          <a:p>
            <a:pPr marL="1222432" lvl="2" eaLnBrk="1" fontAlgn="auto" hangingPunct="1">
              <a:spcAft>
                <a:spcPts val="0"/>
              </a:spcAft>
              <a:buFont typeface="Wingdings 2"/>
              <a:buChar char=""/>
              <a:defRPr/>
            </a:pPr>
            <a:r>
              <a:rPr lang="en-US" dirty="0" smtClean="0">
                <a:latin typeface="Arial" pitchFamily="34" charset="0"/>
                <a:cs typeface="Arial" pitchFamily="34" charset="0"/>
              </a:rPr>
              <a:t>Welts, wounds, injuries</a:t>
            </a:r>
          </a:p>
          <a:p>
            <a:pPr marL="1222432" lvl="2" eaLnBrk="1" fontAlgn="auto" hangingPunct="1">
              <a:spcAft>
                <a:spcPts val="0"/>
              </a:spcAft>
              <a:buFont typeface="Wingdings 2"/>
              <a:buChar char=""/>
              <a:defRPr/>
            </a:pPr>
            <a:r>
              <a:rPr lang="en-US" dirty="0" smtClean="0">
                <a:latin typeface="Arial" pitchFamily="34" charset="0"/>
                <a:cs typeface="Arial" pitchFamily="34" charset="0"/>
              </a:rPr>
              <a:t>Increased susceptibility to infection</a:t>
            </a:r>
          </a:p>
          <a:p>
            <a:pPr marL="520184" indent="-364129" eaLnBrk="1" fontAlgn="auto" hangingPunct="1">
              <a:spcAft>
                <a:spcPts val="0"/>
              </a:spcAft>
              <a:buFont typeface="Wingdings 2" pitchFamily="18" charset="2"/>
              <a:buNone/>
              <a:defRPr/>
            </a:pPr>
            <a:endParaRPr lang="en-US" dirty="0" smtClean="0">
              <a:effectLst>
                <a:outerShdw blurRad="38100" dist="38100" dir="2700000" algn="tl">
                  <a:srgbClr val="C0C0C0"/>
                </a:outerShdw>
              </a:effectLst>
            </a:endParaRPr>
          </a:p>
          <a:p>
            <a:pPr marL="884313" lvl="1" eaLnBrk="1" fontAlgn="auto" hangingPunct="1">
              <a:spcBef>
                <a:spcPts val="461"/>
              </a:spcBef>
              <a:spcAft>
                <a:spcPts val="0"/>
              </a:spcAft>
              <a:buFont typeface="Verdana"/>
              <a:buChar char="◦"/>
              <a:defRPr/>
            </a:pPr>
            <a:endParaRPr lang="en-US" dirty="0" smtClean="0">
              <a:effectLst>
                <a:outerShdw blurRad="38100" dist="38100" dir="2700000" algn="tl">
                  <a:srgbClr val="C0C0C0"/>
                </a:outerShdw>
              </a:effectLst>
            </a:endParaRPr>
          </a:p>
          <a:p>
            <a:pPr marL="884313" lvl="1" eaLnBrk="1" fontAlgn="auto" hangingPunct="1">
              <a:spcBef>
                <a:spcPts val="461"/>
              </a:spcBef>
              <a:spcAft>
                <a:spcPts val="0"/>
              </a:spcAft>
              <a:buFont typeface="Verdana"/>
              <a:buChar char="◦"/>
              <a:defRPr/>
            </a:pPr>
            <a:endParaRPr lang="en-US" dirty="0" smtClean="0">
              <a:effectLst>
                <a:outerShdw blurRad="38100" dist="38100" dir="2700000" algn="tl">
                  <a:srgbClr val="C0C0C0"/>
                </a:outerShdw>
              </a:effectLst>
            </a:endParaRPr>
          </a:p>
          <a:p>
            <a:pPr marL="520184" indent="-364129" eaLnBrk="1" fontAlgn="auto" hangingPunct="1">
              <a:spcAft>
                <a:spcPts val="0"/>
              </a:spcAft>
              <a:buFont typeface="Wingdings 3"/>
              <a:buChar char=""/>
              <a:defRPr/>
            </a:pPr>
            <a:endParaRPr lang="en-US" dirty="0" smtClean="0">
              <a:effectLst>
                <a:outerShdw blurRad="38100" dist="38100" dir="2700000" algn="tl">
                  <a:srgbClr val="C0C0C0"/>
                </a:outerShdw>
              </a:effectLst>
            </a:endParaRPr>
          </a:p>
        </p:txBody>
      </p:sp>
      <p:cxnSp>
        <p:nvCxnSpPr>
          <p:cNvPr id="7" name="Straight Connector 6"/>
          <p:cNvCxnSpPr/>
          <p:nvPr/>
        </p:nvCxnSpPr>
        <p:spPr>
          <a:xfrm>
            <a:off x="541338" y="2058988"/>
            <a:ext cx="11704637"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B68B17-B977-4F4A-99D3-7E9F184D9AF3}" type="slidenum">
              <a:rPr lang="en-US" smtClean="0"/>
              <a:pPr>
                <a:defRPr/>
              </a:pPr>
              <a:t>38</a:t>
            </a:fld>
            <a:endParaRPr lang="en-US"/>
          </a:p>
        </p:txBody>
      </p:sp>
      <p:sp>
        <p:nvSpPr>
          <p:cNvPr id="2" name="Title 1"/>
          <p:cNvSpPr>
            <a:spLocks noGrp="1"/>
          </p:cNvSpPr>
          <p:nvPr>
            <p:ph type="title" idx="4294967295"/>
          </p:nvPr>
        </p:nvSpPr>
        <p:spPr>
          <a:xfrm>
            <a:off x="0" y="1524000"/>
            <a:ext cx="11704638" cy="1625600"/>
          </a:xfrm>
        </p:spPr>
        <p:txBody>
          <a:bodyPr>
            <a:normAutofit fontScale="90000"/>
          </a:bodyPr>
          <a:lstStyle/>
          <a:p>
            <a:pPr eaLnBrk="1" fontAlgn="auto" hangingPunct="1">
              <a:spcAft>
                <a:spcPts val="0"/>
              </a:spcAft>
              <a:defRPr/>
            </a:pPr>
            <a:r>
              <a:rPr lang="en-US" dirty="0" smtClean="0"/>
              <a:t>  Effects of Abuse on Finances</a:t>
            </a:r>
            <a:br>
              <a:rPr lang="en-US" dirty="0" smtClean="0"/>
            </a:br>
            <a:endParaRPr lang="en-US" dirty="0"/>
          </a:p>
        </p:txBody>
      </p:sp>
      <p:sp>
        <p:nvSpPr>
          <p:cNvPr id="3" name="Content Placeholder 2"/>
          <p:cNvSpPr>
            <a:spLocks noGrp="1"/>
          </p:cNvSpPr>
          <p:nvPr>
            <p:ph idx="4294967295"/>
          </p:nvPr>
        </p:nvSpPr>
        <p:spPr>
          <a:xfrm>
            <a:off x="0" y="2492375"/>
            <a:ext cx="11704638" cy="6443663"/>
          </a:xfrm>
        </p:spPr>
        <p:txBody>
          <a:bodyPr>
            <a:normAutofit/>
          </a:bodyPr>
          <a:lstStyle/>
          <a:p>
            <a:pPr marL="884313" lvl="1" eaLnBrk="1" fontAlgn="auto" hangingPunct="1">
              <a:spcBef>
                <a:spcPts val="461"/>
              </a:spcBef>
              <a:spcAft>
                <a:spcPts val="0"/>
              </a:spcAft>
              <a:buFont typeface="Verdana"/>
              <a:buChar char="◦"/>
              <a:defRPr/>
            </a:pPr>
            <a:r>
              <a:rPr lang="en-US" sz="3600" dirty="0" smtClean="0">
                <a:latin typeface="Arial" pitchFamily="34" charset="0"/>
                <a:cs typeface="Arial" pitchFamily="34" charset="0"/>
              </a:rPr>
              <a:t>Restitution often not forthcoming or too late</a:t>
            </a:r>
          </a:p>
          <a:p>
            <a:pPr marL="884313" lvl="1" eaLnBrk="1" fontAlgn="auto" hangingPunct="1">
              <a:spcBef>
                <a:spcPts val="461"/>
              </a:spcBef>
              <a:spcAft>
                <a:spcPts val="0"/>
              </a:spcAft>
              <a:buFont typeface="Verdana"/>
              <a:buChar char="◦"/>
              <a:defRPr/>
            </a:pPr>
            <a:r>
              <a:rPr lang="en-US" sz="3600" dirty="0" smtClean="0">
                <a:latin typeface="Arial" pitchFamily="34" charset="0"/>
                <a:cs typeface="Arial" pitchFamily="34" charset="0"/>
              </a:rPr>
              <a:t>No time to rebuild assets</a:t>
            </a:r>
          </a:p>
          <a:p>
            <a:pPr marL="884313" lvl="1" eaLnBrk="1" fontAlgn="auto" hangingPunct="1">
              <a:spcBef>
                <a:spcPts val="461"/>
              </a:spcBef>
              <a:spcAft>
                <a:spcPts val="0"/>
              </a:spcAft>
              <a:buFont typeface="Verdana"/>
              <a:buChar char="◦"/>
              <a:defRPr/>
            </a:pPr>
            <a:r>
              <a:rPr lang="en-US" sz="3600" dirty="0" smtClean="0">
                <a:latin typeface="Arial" pitchFamily="34" charset="0"/>
                <a:cs typeface="Arial" pitchFamily="34" charset="0"/>
              </a:rPr>
              <a:t>Loss of choices for older adult; loss of independence</a:t>
            </a:r>
          </a:p>
          <a:p>
            <a:pPr marL="884313" lvl="1" eaLnBrk="1" fontAlgn="auto" hangingPunct="1">
              <a:spcBef>
                <a:spcPts val="461"/>
              </a:spcBef>
              <a:spcAft>
                <a:spcPts val="0"/>
              </a:spcAft>
              <a:buFont typeface="Verdana"/>
              <a:buChar char="◦"/>
              <a:defRPr/>
            </a:pPr>
            <a:r>
              <a:rPr lang="en-US" sz="3600" dirty="0" smtClean="0">
                <a:latin typeface="Arial" pitchFamily="34" charset="0"/>
                <a:cs typeface="Arial" pitchFamily="34" charset="0"/>
              </a:rPr>
              <a:t>Reliance on others for financial support</a:t>
            </a:r>
          </a:p>
          <a:p>
            <a:pPr marL="884313" lvl="1" eaLnBrk="1" fontAlgn="auto" hangingPunct="1">
              <a:spcBef>
                <a:spcPts val="461"/>
              </a:spcBef>
              <a:spcAft>
                <a:spcPts val="0"/>
              </a:spcAft>
              <a:buFont typeface="Verdana"/>
              <a:buChar char="◦"/>
              <a:defRPr/>
            </a:pPr>
            <a:r>
              <a:rPr lang="en-US" sz="3600" dirty="0" smtClean="0">
                <a:latin typeface="Arial" pitchFamily="34" charset="0"/>
                <a:cs typeface="Arial" pitchFamily="34" charset="0"/>
              </a:rPr>
              <a:t>Intergenerational transfer of wealth impacted</a:t>
            </a:r>
          </a:p>
          <a:p>
            <a:pPr marL="884313" lvl="1" eaLnBrk="1" fontAlgn="auto" hangingPunct="1">
              <a:spcBef>
                <a:spcPts val="461"/>
              </a:spcBef>
              <a:spcAft>
                <a:spcPts val="0"/>
              </a:spcAft>
              <a:buFont typeface="Verdana"/>
              <a:buChar char="◦"/>
              <a:defRPr/>
            </a:pPr>
            <a:r>
              <a:rPr lang="en-US" sz="3600" dirty="0" smtClean="0">
                <a:latin typeface="Arial" pitchFamily="34" charset="0"/>
                <a:cs typeface="Arial" pitchFamily="34" charset="0"/>
              </a:rPr>
              <a:t>More quickly spending down to Medicaid</a:t>
            </a:r>
          </a:p>
          <a:p>
            <a:pPr marL="884313" lvl="1" eaLnBrk="1" fontAlgn="auto" hangingPunct="1">
              <a:spcBef>
                <a:spcPts val="461"/>
              </a:spcBef>
              <a:spcAft>
                <a:spcPts val="0"/>
              </a:spcAft>
              <a:buFont typeface="Wingdings 2" pitchFamily="18" charset="2"/>
              <a:buNone/>
              <a:defRPr/>
            </a:pPr>
            <a:endParaRPr lang="en-US" dirty="0" smtClean="0">
              <a:effectLst>
                <a:outerShdw blurRad="38100" dist="38100" dir="2700000" algn="tl">
                  <a:srgbClr val="C0C0C0"/>
                </a:outerShdw>
              </a:effectLst>
            </a:endParaRPr>
          </a:p>
          <a:p>
            <a:pPr marL="884313" lvl="1" eaLnBrk="1" fontAlgn="auto" hangingPunct="1">
              <a:spcBef>
                <a:spcPts val="461"/>
              </a:spcBef>
              <a:spcAft>
                <a:spcPts val="0"/>
              </a:spcAft>
              <a:buFont typeface="Verdana"/>
              <a:buChar char="◦"/>
              <a:defRPr/>
            </a:pPr>
            <a:endParaRPr lang="en-US" dirty="0" smtClean="0">
              <a:effectLst>
                <a:outerShdw blurRad="38100" dist="38100" dir="2700000" algn="tl">
                  <a:srgbClr val="C0C0C0"/>
                </a:outerShdw>
              </a:effectLst>
            </a:endParaRPr>
          </a:p>
          <a:p>
            <a:pPr marL="884313" lvl="1" eaLnBrk="1" fontAlgn="auto" hangingPunct="1">
              <a:spcBef>
                <a:spcPts val="461"/>
              </a:spcBef>
              <a:spcAft>
                <a:spcPts val="0"/>
              </a:spcAft>
              <a:buFont typeface="Verdana"/>
              <a:buChar char="◦"/>
              <a:defRPr/>
            </a:pPr>
            <a:endParaRPr lang="en-US" dirty="0" smtClean="0">
              <a:effectLst>
                <a:outerShdw blurRad="38100" dist="38100" dir="2700000" algn="tl">
                  <a:srgbClr val="C0C0C0"/>
                </a:outerShdw>
              </a:effectLst>
            </a:endParaRPr>
          </a:p>
          <a:p>
            <a:pPr marL="884313" lvl="1" eaLnBrk="1" fontAlgn="auto" hangingPunct="1">
              <a:spcBef>
                <a:spcPts val="461"/>
              </a:spcBef>
              <a:spcAft>
                <a:spcPts val="0"/>
              </a:spcAft>
              <a:buFont typeface="Verdana"/>
              <a:buChar char="◦"/>
              <a:defRPr/>
            </a:pPr>
            <a:endParaRPr lang="en-US" dirty="0" smtClean="0">
              <a:effectLst>
                <a:outerShdw blurRad="38100" dist="38100" dir="2700000" algn="tl">
                  <a:srgbClr val="C0C0C0"/>
                </a:outerShdw>
              </a:effectLst>
            </a:endParaRPr>
          </a:p>
        </p:txBody>
      </p:sp>
      <p:cxnSp>
        <p:nvCxnSpPr>
          <p:cNvPr id="4" name="Straight Connector 3"/>
          <p:cNvCxnSpPr/>
          <p:nvPr/>
        </p:nvCxnSpPr>
        <p:spPr>
          <a:xfrm>
            <a:off x="433388" y="2166938"/>
            <a:ext cx="11704637"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635000" y="1143000"/>
            <a:ext cx="11704638" cy="1255713"/>
          </a:xfrm>
        </p:spPr>
        <p:txBody>
          <a:bodyPr/>
          <a:lstStyle/>
          <a:p>
            <a:pPr eaLnBrk="1" hangingPunct="1"/>
            <a:r>
              <a:rPr lang="en-US" sz="4800" b="1" smtClean="0"/>
              <a:t>Lab findings in Abuse  (direct and indirect)</a:t>
            </a:r>
          </a:p>
        </p:txBody>
      </p:sp>
      <p:sp>
        <p:nvSpPr>
          <p:cNvPr id="49155" name="Rectangle 2"/>
          <p:cNvSpPr>
            <a:spLocks noGrp="1" noChangeArrowheads="1"/>
          </p:cNvSpPr>
          <p:nvPr>
            <p:ph idx="1"/>
          </p:nvPr>
        </p:nvSpPr>
        <p:spPr/>
        <p:txBody>
          <a:bodyPr/>
          <a:lstStyle/>
          <a:p>
            <a:pPr eaLnBrk="1" hangingPunct="1">
              <a:buFontTx/>
              <a:buBlip>
                <a:blip r:embed="rId4"/>
              </a:buBlip>
            </a:pPr>
            <a:r>
              <a:rPr lang="en-US" sz="3600" smtClean="0"/>
              <a:t>Chemistry panel</a:t>
            </a:r>
          </a:p>
          <a:p>
            <a:pPr marL="889000" lvl="1" eaLnBrk="1" hangingPunct="1">
              <a:spcBef>
                <a:spcPts val="2125"/>
              </a:spcBef>
              <a:buFontTx/>
              <a:buBlip>
                <a:blip r:embed="rId4"/>
              </a:buBlip>
            </a:pPr>
            <a:r>
              <a:rPr lang="en-US" sz="3600" smtClean="0"/>
              <a:t>Malnutrition, Dehydration</a:t>
            </a:r>
          </a:p>
          <a:p>
            <a:pPr marL="889000" lvl="1" eaLnBrk="1" hangingPunct="1">
              <a:spcBef>
                <a:spcPts val="2125"/>
              </a:spcBef>
              <a:buFontTx/>
              <a:buBlip>
                <a:blip r:embed="rId4"/>
              </a:buBlip>
            </a:pPr>
            <a:r>
              <a:rPr lang="en-US" sz="3600" smtClean="0"/>
              <a:t>Electrolyte imbalances</a:t>
            </a:r>
          </a:p>
          <a:p>
            <a:pPr marL="889000" lvl="1" eaLnBrk="1" hangingPunct="1">
              <a:spcBef>
                <a:spcPts val="2125"/>
              </a:spcBef>
              <a:buFontTx/>
              <a:buBlip>
                <a:blip r:embed="rId4"/>
              </a:buBlip>
            </a:pPr>
            <a:r>
              <a:rPr lang="en-US" sz="3600" smtClean="0"/>
              <a:t>Impaired renal function (BUN, Scr)</a:t>
            </a:r>
          </a:p>
          <a:p>
            <a:pPr eaLnBrk="1" hangingPunct="1">
              <a:spcBef>
                <a:spcPts val="2125"/>
              </a:spcBef>
              <a:buFontTx/>
              <a:buBlip>
                <a:blip r:embed="rId4"/>
              </a:buBlip>
            </a:pPr>
            <a:r>
              <a:rPr lang="en-US" sz="3600" smtClean="0"/>
              <a:t>CBC w/diff</a:t>
            </a:r>
          </a:p>
          <a:p>
            <a:pPr marL="889000" lvl="1" eaLnBrk="1" hangingPunct="1">
              <a:spcBef>
                <a:spcPts val="2125"/>
              </a:spcBef>
              <a:buFontTx/>
              <a:buBlip>
                <a:blip r:embed="rId4"/>
              </a:buBlip>
            </a:pPr>
            <a:r>
              <a:rPr lang="en-US" sz="3600" smtClean="0"/>
              <a:t>Malnutrition</a:t>
            </a:r>
          </a:p>
          <a:p>
            <a:pPr marL="889000" lvl="1" eaLnBrk="1" hangingPunct="1">
              <a:spcBef>
                <a:spcPts val="2125"/>
              </a:spcBef>
              <a:buFontTx/>
              <a:buBlip>
                <a:blip r:embed="rId4"/>
              </a:buBlip>
            </a:pPr>
            <a:r>
              <a:rPr lang="en-US" sz="3600" smtClean="0"/>
              <a:t>Anemia</a:t>
            </a:r>
          </a:p>
          <a:p>
            <a:pPr eaLnBrk="1" hangingPunct="1">
              <a:spcBef>
                <a:spcPts val="2125"/>
              </a:spcBef>
              <a:buFontTx/>
              <a:buBlip>
                <a:blip r:embed="rId4"/>
              </a:buBlip>
            </a:pPr>
            <a:r>
              <a:rPr lang="en-US" sz="3600" smtClean="0"/>
              <a:t>Medication levels</a:t>
            </a:r>
          </a:p>
        </p:txBody>
      </p:sp>
      <p:sp>
        <p:nvSpPr>
          <p:cNvPr id="4" name="Slide Number Placeholder 3"/>
          <p:cNvSpPr>
            <a:spLocks noGrp="1"/>
          </p:cNvSpPr>
          <p:nvPr>
            <p:ph type="sldNum" sz="quarter" idx="12"/>
          </p:nvPr>
        </p:nvSpPr>
        <p:spPr/>
        <p:txBody>
          <a:bodyPr/>
          <a:lstStyle/>
          <a:p>
            <a:pPr>
              <a:defRPr/>
            </a:pPr>
            <a:fld id="{DC569447-969B-404C-9A6E-67276A3505F4}" type="slidenum">
              <a:rPr lang="en-US" smtClean="0"/>
              <a:pPr>
                <a:defRPr/>
              </a:pPr>
              <a:t>39</a:t>
            </a:fld>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39800" y="1066800"/>
            <a:ext cx="11703050" cy="1625600"/>
          </a:xfrm>
        </p:spPr>
        <p:txBody>
          <a:bodyPr/>
          <a:lstStyle/>
          <a:p>
            <a:pPr eaLnBrk="1" hangingPunct="1"/>
            <a:r>
              <a:rPr lang="en-US" sz="6000" b="1" smtClean="0"/>
              <a:t>Why Talk about Pharmacists and Elder Abuse?</a:t>
            </a:r>
          </a:p>
        </p:txBody>
      </p:sp>
      <p:sp>
        <p:nvSpPr>
          <p:cNvPr id="13315" name="Rectangle 3"/>
          <p:cNvSpPr>
            <a:spLocks noGrp="1" noChangeArrowheads="1"/>
          </p:cNvSpPr>
          <p:nvPr>
            <p:ph idx="1"/>
          </p:nvPr>
        </p:nvSpPr>
        <p:spPr/>
        <p:txBody>
          <a:bodyPr/>
          <a:lstStyle/>
          <a:p>
            <a:pPr eaLnBrk="1" hangingPunct="1"/>
            <a:r>
              <a:rPr lang="en-US" sz="4800" smtClean="0"/>
              <a:t>Use of medication is the most common form of treatment in older people</a:t>
            </a:r>
          </a:p>
          <a:p>
            <a:pPr eaLnBrk="1" hangingPunct="1"/>
            <a:r>
              <a:rPr lang="en-US" sz="4800" smtClean="0"/>
              <a:t>Medications are often potent substances, which may have low therapeutic to toxic dose ratio</a:t>
            </a:r>
          </a:p>
          <a:p>
            <a:pPr eaLnBrk="1" hangingPunct="1"/>
            <a:r>
              <a:rPr lang="en-US" sz="4800" smtClean="0"/>
              <a:t>Seniors trust their pharmacists</a:t>
            </a:r>
          </a:p>
          <a:p>
            <a:pPr eaLnBrk="1" hangingPunct="1"/>
            <a:r>
              <a:rPr lang="en-US" sz="4800" smtClean="0"/>
              <a:t>Pharmacists are in a position to see signs of elder abuse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35000" y="1143000"/>
            <a:ext cx="11704638" cy="1625600"/>
          </a:xfrm>
        </p:spPr>
        <p:txBody>
          <a:bodyPr>
            <a:normAutofit fontScale="90000"/>
          </a:bodyPr>
          <a:lstStyle/>
          <a:p>
            <a:pPr eaLnBrk="1" fontAlgn="auto" hangingPunct="1">
              <a:spcAft>
                <a:spcPts val="0"/>
              </a:spcAft>
              <a:defRPr/>
            </a:pPr>
            <a:r>
              <a:rPr lang="en-US" sz="6600" b="1" dirty="0" smtClean="0"/>
              <a:t>Opportunities for Pharmacists to Identify Potential Abuse </a:t>
            </a:r>
          </a:p>
        </p:txBody>
      </p:sp>
      <p:sp>
        <p:nvSpPr>
          <p:cNvPr id="50179" name="Content Placeholder 4"/>
          <p:cNvSpPr>
            <a:spLocks noGrp="1"/>
          </p:cNvSpPr>
          <p:nvPr>
            <p:ph sz="half" idx="1"/>
          </p:nvPr>
        </p:nvSpPr>
        <p:spPr>
          <a:xfrm>
            <a:off x="650875" y="2730500"/>
            <a:ext cx="5743575" cy="6307138"/>
          </a:xfrm>
        </p:spPr>
        <p:txBody>
          <a:bodyPr/>
          <a:lstStyle/>
          <a:p>
            <a:pPr eaLnBrk="1" hangingPunct="1"/>
            <a:endParaRPr lang="en-US" smtClean="0"/>
          </a:p>
        </p:txBody>
      </p:sp>
      <p:sp>
        <p:nvSpPr>
          <p:cNvPr id="50180" name="Rectangle 4"/>
          <p:cNvSpPr>
            <a:spLocks noGrp="1" noChangeArrowheads="1"/>
          </p:cNvSpPr>
          <p:nvPr>
            <p:ph sz="half" idx="2"/>
          </p:nvPr>
        </p:nvSpPr>
        <p:spPr>
          <a:xfrm>
            <a:off x="6578600" y="2895600"/>
            <a:ext cx="5743575" cy="6307138"/>
          </a:xfrm>
        </p:spPr>
        <p:txBody>
          <a:bodyPr/>
          <a:lstStyle/>
          <a:p>
            <a:pPr eaLnBrk="1" hangingPunct="1"/>
            <a:r>
              <a:rPr lang="en-US" sz="3300" smtClean="0"/>
              <a:t>Caregiver comes to pharmacy to pick up refills</a:t>
            </a:r>
          </a:p>
          <a:p>
            <a:pPr eaLnBrk="1" hangingPunct="1"/>
            <a:r>
              <a:rPr lang="en-US" sz="3300" smtClean="0"/>
              <a:t>Caregiver or elder selects which to pick up and which to leave behind</a:t>
            </a:r>
          </a:p>
          <a:p>
            <a:pPr eaLnBrk="1" hangingPunct="1"/>
            <a:r>
              <a:rPr lang="en-US" sz="3300" smtClean="0"/>
              <a:t>Conversation with caregiver or elder takes place and information or clues about abuse are gathered</a:t>
            </a:r>
          </a:p>
        </p:txBody>
      </p:sp>
      <p:sp>
        <p:nvSpPr>
          <p:cNvPr id="6" name="Slide Number Placeholder 5"/>
          <p:cNvSpPr>
            <a:spLocks noGrp="1"/>
          </p:cNvSpPr>
          <p:nvPr>
            <p:ph type="sldNum" sz="quarter" idx="12"/>
          </p:nvPr>
        </p:nvSpPr>
        <p:spPr/>
        <p:txBody>
          <a:bodyPr/>
          <a:lstStyle/>
          <a:p>
            <a:pPr>
              <a:defRPr/>
            </a:pPr>
            <a:fld id="{ABD958A6-8B4A-4CA3-8B00-D9F39910C638}" type="slidenum">
              <a:rPr lang="en-US" smtClean="0"/>
              <a:pPr>
                <a:defRPr/>
              </a:pPr>
              <a:t>40</a:t>
            </a:fld>
            <a:endParaRPr lang="en-US" dirty="0"/>
          </a:p>
        </p:txBody>
      </p:sp>
      <p:pic>
        <p:nvPicPr>
          <p:cNvPr id="50182" name="Picture 5" descr="S:\ELDER ABUSE\PICTURES\ThinkStock Subscription\Geriatrics\Pharmacy and Medications\93547269.jpg"/>
          <p:cNvPicPr>
            <a:picLocks noChangeAspect="1" noChangeArrowheads="1"/>
          </p:cNvPicPr>
          <p:nvPr/>
        </p:nvPicPr>
        <p:blipFill>
          <a:blip r:embed="rId3" cstate="print"/>
          <a:srcRect/>
          <a:stretch>
            <a:fillRect/>
          </a:stretch>
        </p:blipFill>
        <p:spPr bwMode="auto">
          <a:xfrm>
            <a:off x="939800" y="3581400"/>
            <a:ext cx="5135563" cy="3424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35000" y="1219200"/>
            <a:ext cx="11704638" cy="1625600"/>
          </a:xfrm>
        </p:spPr>
        <p:txBody>
          <a:bodyPr>
            <a:normAutofit fontScale="90000"/>
          </a:bodyPr>
          <a:lstStyle/>
          <a:p>
            <a:pPr eaLnBrk="1" fontAlgn="auto" hangingPunct="1">
              <a:spcAft>
                <a:spcPts val="0"/>
              </a:spcAft>
              <a:defRPr/>
            </a:pPr>
            <a:r>
              <a:rPr lang="en-US" sz="6600" b="1" dirty="0" smtClean="0"/>
              <a:t>Opportunities for Pharmacists to Identify Potential Abuse </a:t>
            </a:r>
          </a:p>
        </p:txBody>
      </p:sp>
      <p:sp>
        <p:nvSpPr>
          <p:cNvPr id="51203" name="Content Placeholder 4"/>
          <p:cNvSpPr>
            <a:spLocks noGrp="1"/>
          </p:cNvSpPr>
          <p:nvPr>
            <p:ph sz="half" idx="1"/>
          </p:nvPr>
        </p:nvSpPr>
        <p:spPr>
          <a:xfrm>
            <a:off x="650875" y="2730500"/>
            <a:ext cx="5743575" cy="6307138"/>
          </a:xfrm>
        </p:spPr>
        <p:txBody>
          <a:bodyPr/>
          <a:lstStyle/>
          <a:p>
            <a:pPr eaLnBrk="1" hangingPunct="1"/>
            <a:endParaRPr lang="en-US" smtClean="0"/>
          </a:p>
        </p:txBody>
      </p:sp>
      <p:sp>
        <p:nvSpPr>
          <p:cNvPr id="51204" name="Rectangle 5"/>
          <p:cNvSpPr>
            <a:spLocks noGrp="1" noChangeArrowheads="1"/>
          </p:cNvSpPr>
          <p:nvPr>
            <p:ph sz="half" idx="2"/>
          </p:nvPr>
        </p:nvSpPr>
        <p:spPr>
          <a:xfrm>
            <a:off x="6654800" y="2895600"/>
            <a:ext cx="5743575" cy="6307138"/>
          </a:xfrm>
        </p:spPr>
        <p:txBody>
          <a:bodyPr/>
          <a:lstStyle/>
          <a:p>
            <a:pPr eaLnBrk="1" hangingPunct="1">
              <a:lnSpc>
                <a:spcPct val="110000"/>
              </a:lnSpc>
            </a:pPr>
            <a:r>
              <a:rPr lang="en-US" sz="3300" smtClean="0"/>
              <a:t>While doing a routine review of a patient profile, you notice the following:</a:t>
            </a:r>
          </a:p>
          <a:p>
            <a:pPr lvl="1" eaLnBrk="1" hangingPunct="1">
              <a:lnSpc>
                <a:spcPct val="110000"/>
              </a:lnSpc>
            </a:pPr>
            <a:r>
              <a:rPr lang="en-US" sz="3300" smtClean="0"/>
              <a:t>	Certain medications are refilled exactly on time (e.g., narcotics)</a:t>
            </a:r>
          </a:p>
          <a:p>
            <a:pPr lvl="1" eaLnBrk="1" hangingPunct="1">
              <a:lnSpc>
                <a:spcPct val="110000"/>
              </a:lnSpc>
            </a:pPr>
            <a:r>
              <a:rPr lang="en-US" sz="3300" smtClean="0"/>
              <a:t>	Others haven’t been refilled for months</a:t>
            </a:r>
          </a:p>
          <a:p>
            <a:pPr lvl="1" eaLnBrk="1" hangingPunct="1">
              <a:lnSpc>
                <a:spcPct val="110000"/>
              </a:lnSpc>
            </a:pPr>
            <a:r>
              <a:rPr lang="en-US" sz="3300" smtClean="0"/>
              <a:t>Need to contract MD/Pt</a:t>
            </a:r>
          </a:p>
        </p:txBody>
      </p:sp>
      <p:sp>
        <p:nvSpPr>
          <p:cNvPr id="6" name="Slide Number Placeholder 5"/>
          <p:cNvSpPr>
            <a:spLocks noGrp="1"/>
          </p:cNvSpPr>
          <p:nvPr>
            <p:ph type="sldNum" sz="quarter" idx="12"/>
          </p:nvPr>
        </p:nvSpPr>
        <p:spPr/>
        <p:txBody>
          <a:bodyPr/>
          <a:lstStyle/>
          <a:p>
            <a:pPr>
              <a:defRPr/>
            </a:pPr>
            <a:fld id="{AA3CD476-4EAB-4259-B20E-1E2DB60AB178}" type="slidenum">
              <a:rPr lang="en-US" smtClean="0"/>
              <a:pPr>
                <a:defRPr/>
              </a:pPr>
              <a:t>41</a:t>
            </a:fld>
            <a:endParaRPr lang="en-US" dirty="0"/>
          </a:p>
        </p:txBody>
      </p:sp>
      <p:pic>
        <p:nvPicPr>
          <p:cNvPr id="51206" name="Picture 3" descr="S:\ELDER ABUSE\PICTURES\elders and healthcare providers\200313271-001.jpg"/>
          <p:cNvPicPr>
            <a:picLocks noChangeAspect="1" noChangeArrowheads="1"/>
          </p:cNvPicPr>
          <p:nvPr/>
        </p:nvPicPr>
        <p:blipFill>
          <a:blip r:embed="rId3" cstate="print"/>
          <a:srcRect/>
          <a:stretch>
            <a:fillRect/>
          </a:stretch>
        </p:blipFill>
        <p:spPr bwMode="auto">
          <a:xfrm>
            <a:off x="711200" y="3429000"/>
            <a:ext cx="559435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Video Scenario One</a:t>
            </a:r>
          </a:p>
        </p:txBody>
      </p:sp>
      <p:sp>
        <p:nvSpPr>
          <p:cNvPr id="52227" name="Content Placeholder 2"/>
          <p:cNvSpPr>
            <a:spLocks noGrp="1"/>
          </p:cNvSpPr>
          <p:nvPr>
            <p:ph idx="1"/>
          </p:nvPr>
        </p:nvSpPr>
        <p:spPr>
          <a:xfrm>
            <a:off x="650875" y="2752725"/>
            <a:ext cx="11703050" cy="2428875"/>
          </a:xfrm>
          <a:solidFill>
            <a:schemeClr val="accent2"/>
          </a:solidFill>
        </p:spPr>
        <p:txBody>
          <a:bodyPr/>
          <a:lstStyle/>
          <a:p>
            <a:r>
              <a:rPr lang="en-US" smtClean="0"/>
              <a:t>“I’m here to pick up for Jane Appleby”--Mrs. Appleby (Training Pharmacists about Elder Abuse) </a:t>
            </a:r>
            <a:endParaRPr lang="en-US" b="1" smtClean="0"/>
          </a:p>
          <a:p>
            <a:r>
              <a:rPr lang="en-US" u="sng" smtClean="0">
                <a:hlinkClick r:id="rId3"/>
              </a:rPr>
              <a:t>http://www.youtube.com/watch?v=nmb9vKsvNys</a:t>
            </a:r>
            <a:endParaRPr lang="en-US" smtClean="0"/>
          </a:p>
        </p:txBody>
      </p:sp>
      <p:sp>
        <p:nvSpPr>
          <p:cNvPr id="4" name="Slide Number Placeholder 3"/>
          <p:cNvSpPr>
            <a:spLocks noGrp="1"/>
          </p:cNvSpPr>
          <p:nvPr>
            <p:ph type="sldNum" sz="quarter" idx="12"/>
          </p:nvPr>
        </p:nvSpPr>
        <p:spPr/>
        <p:txBody>
          <a:bodyPr/>
          <a:lstStyle/>
          <a:p>
            <a:pPr>
              <a:defRPr/>
            </a:pPr>
            <a:fld id="{08A57809-C8CC-4A0B-A57A-853C194A9249}"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Discuss	Scenario One</a:t>
            </a:r>
          </a:p>
        </p:txBody>
      </p:sp>
      <p:sp>
        <p:nvSpPr>
          <p:cNvPr id="53251" name="Content Placeholder 2"/>
          <p:cNvSpPr>
            <a:spLocks noGrp="1"/>
          </p:cNvSpPr>
          <p:nvPr>
            <p:ph idx="1"/>
          </p:nvPr>
        </p:nvSpPr>
        <p:spPr/>
        <p:txBody>
          <a:bodyPr/>
          <a:lstStyle/>
          <a:p>
            <a:pPr eaLnBrk="1" hangingPunct="1"/>
            <a:r>
              <a:rPr lang="en-US" sz="4800" smtClean="0"/>
              <a:t>Was elder abuse present?</a:t>
            </a:r>
          </a:p>
          <a:p>
            <a:pPr eaLnBrk="1" hangingPunct="1"/>
            <a:r>
              <a:rPr lang="en-US" sz="4800" smtClean="0"/>
              <a:t>If so, what kinds?</a:t>
            </a:r>
          </a:p>
          <a:p>
            <a:pPr eaLnBrk="1" hangingPunct="1"/>
            <a:r>
              <a:rPr lang="en-US" sz="4800" smtClean="0"/>
              <a:t>What signs did you see?</a:t>
            </a:r>
          </a:p>
          <a:p>
            <a:pPr eaLnBrk="1" hangingPunct="1"/>
            <a:r>
              <a:rPr lang="en-US" sz="4800" smtClean="0"/>
              <a:t>What action, if any, should the pharmacist take now?</a:t>
            </a:r>
          </a:p>
        </p:txBody>
      </p:sp>
      <p:sp>
        <p:nvSpPr>
          <p:cNvPr id="4" name="Slide Number Placeholder 3"/>
          <p:cNvSpPr>
            <a:spLocks noGrp="1"/>
          </p:cNvSpPr>
          <p:nvPr>
            <p:ph type="sldNum" sz="quarter" idx="12"/>
          </p:nvPr>
        </p:nvSpPr>
        <p:spPr/>
        <p:txBody>
          <a:bodyPr/>
          <a:lstStyle/>
          <a:p>
            <a:pPr>
              <a:defRPr/>
            </a:pPr>
            <a:fld id="{26E3C589-5321-45F1-9D41-BC11552D89F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Video Scenario Two</a:t>
            </a:r>
          </a:p>
        </p:txBody>
      </p:sp>
      <p:sp>
        <p:nvSpPr>
          <p:cNvPr id="3" name="Content Placeholder 2"/>
          <p:cNvSpPr>
            <a:spLocks noGrp="1"/>
          </p:cNvSpPr>
          <p:nvPr>
            <p:ph idx="1"/>
          </p:nvPr>
        </p:nvSpPr>
        <p:spPr>
          <a:xfrm>
            <a:off x="650875" y="2752725"/>
            <a:ext cx="11703050" cy="1743075"/>
          </a:xfrm>
          <a:solidFill>
            <a:schemeClr val="bg2">
              <a:lumMod val="50000"/>
            </a:schemeClr>
          </a:solidFill>
        </p:spPr>
        <p:txBody>
          <a:bodyPr/>
          <a:lstStyle/>
          <a:p>
            <a:pPr>
              <a:defRPr/>
            </a:pPr>
            <a:r>
              <a:rPr lang="en-US" dirty="0" smtClean="0"/>
              <a:t>"I have a prescription to pick up" --Mr. </a:t>
            </a:r>
            <a:r>
              <a:rPr lang="en-US" dirty="0" err="1" smtClean="0"/>
              <a:t>Stepania</a:t>
            </a:r>
            <a:r>
              <a:rPr lang="en-US" dirty="0" smtClean="0"/>
              <a:t> (Training Pharmacists about Elder Abuse) </a:t>
            </a:r>
            <a:r>
              <a:rPr lang="en-US" u="sng" dirty="0" smtClean="0">
                <a:hlinkClick r:id="rId3"/>
              </a:rPr>
              <a:t>http://www.youtube.com/watch?v=ua0VhxRE3Nk</a:t>
            </a:r>
            <a:endParaRPr lang="en-US" dirty="0" smtClean="0"/>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D0574F1E-E3CF-406B-BD0C-B70E30FDFE7C}"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Discuss	</a:t>
            </a:r>
          </a:p>
        </p:txBody>
      </p:sp>
      <p:sp>
        <p:nvSpPr>
          <p:cNvPr id="55299" name="Content Placeholder 2"/>
          <p:cNvSpPr>
            <a:spLocks noGrp="1"/>
          </p:cNvSpPr>
          <p:nvPr>
            <p:ph idx="1"/>
          </p:nvPr>
        </p:nvSpPr>
        <p:spPr/>
        <p:txBody>
          <a:bodyPr/>
          <a:lstStyle/>
          <a:p>
            <a:pPr eaLnBrk="1" hangingPunct="1"/>
            <a:r>
              <a:rPr lang="en-US" sz="4800" smtClean="0"/>
              <a:t>Was elder abuse present?</a:t>
            </a:r>
          </a:p>
          <a:p>
            <a:pPr eaLnBrk="1" hangingPunct="1"/>
            <a:r>
              <a:rPr lang="en-US" sz="4800" smtClean="0"/>
              <a:t>If so, what kinds?</a:t>
            </a:r>
          </a:p>
          <a:p>
            <a:pPr eaLnBrk="1" hangingPunct="1"/>
            <a:r>
              <a:rPr lang="en-US" sz="4800" smtClean="0"/>
              <a:t>What signs did you see?</a:t>
            </a:r>
          </a:p>
          <a:p>
            <a:pPr eaLnBrk="1" hangingPunct="1"/>
            <a:r>
              <a:rPr lang="en-US" sz="4800" smtClean="0"/>
              <a:t>What action, if any, should the pharmacist take now?</a:t>
            </a:r>
          </a:p>
        </p:txBody>
      </p:sp>
      <p:sp>
        <p:nvSpPr>
          <p:cNvPr id="4" name="Slide Number Placeholder 3"/>
          <p:cNvSpPr>
            <a:spLocks noGrp="1"/>
          </p:cNvSpPr>
          <p:nvPr>
            <p:ph type="sldNum" sz="quarter" idx="12"/>
          </p:nvPr>
        </p:nvSpPr>
        <p:spPr/>
        <p:txBody>
          <a:bodyPr/>
          <a:lstStyle/>
          <a:p>
            <a:pPr>
              <a:defRPr/>
            </a:pPr>
            <a:fld id="{53F03561-4949-4ABE-ABE2-127529BF1F2B}"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Video Scenario Three</a:t>
            </a:r>
          </a:p>
        </p:txBody>
      </p:sp>
      <p:sp>
        <p:nvSpPr>
          <p:cNvPr id="3" name="Content Placeholder 2"/>
          <p:cNvSpPr>
            <a:spLocks noGrp="1"/>
          </p:cNvSpPr>
          <p:nvPr>
            <p:ph idx="1"/>
          </p:nvPr>
        </p:nvSpPr>
        <p:spPr>
          <a:xfrm>
            <a:off x="711200" y="2819400"/>
            <a:ext cx="11703050" cy="2047875"/>
          </a:xfrm>
          <a:solidFill>
            <a:schemeClr val="bg2">
              <a:lumMod val="50000"/>
            </a:schemeClr>
          </a:solidFill>
        </p:spPr>
        <p:txBody>
          <a:bodyPr/>
          <a:lstStyle/>
          <a:p>
            <a:pPr>
              <a:defRPr/>
            </a:pPr>
            <a:r>
              <a:rPr lang="en-US" dirty="0" smtClean="0"/>
              <a:t>"I'd like to pick up a prescription for my father"--Mr. Jones (Training Pharmacists about Elder Abuse)</a:t>
            </a:r>
            <a:r>
              <a:rPr lang="en-US" b="1" dirty="0" smtClean="0"/>
              <a:t> </a:t>
            </a:r>
          </a:p>
          <a:p>
            <a:pPr>
              <a:defRPr/>
            </a:pPr>
            <a:r>
              <a:rPr lang="en-US" u="sng" dirty="0" smtClean="0">
                <a:hlinkClick r:id="rId3"/>
              </a:rPr>
              <a:t>http://www.youtube.com/watch?v=qlMbn6QzNb4</a:t>
            </a:r>
            <a:endParaRPr lang="en-US" dirty="0" smtClean="0"/>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4A161401-1CBA-4F88-8F57-C963BE40C389}"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Discuss	</a:t>
            </a:r>
          </a:p>
        </p:txBody>
      </p:sp>
      <p:sp>
        <p:nvSpPr>
          <p:cNvPr id="57347" name="Content Placeholder 2"/>
          <p:cNvSpPr>
            <a:spLocks noGrp="1"/>
          </p:cNvSpPr>
          <p:nvPr>
            <p:ph idx="1"/>
          </p:nvPr>
        </p:nvSpPr>
        <p:spPr/>
        <p:txBody>
          <a:bodyPr/>
          <a:lstStyle/>
          <a:p>
            <a:pPr eaLnBrk="1" hangingPunct="1"/>
            <a:r>
              <a:rPr lang="en-US" sz="4800" smtClean="0"/>
              <a:t>Was elder abuse present?</a:t>
            </a:r>
          </a:p>
          <a:p>
            <a:pPr eaLnBrk="1" hangingPunct="1"/>
            <a:r>
              <a:rPr lang="en-US" sz="4800" smtClean="0"/>
              <a:t>If so, what kinds?</a:t>
            </a:r>
          </a:p>
          <a:p>
            <a:pPr eaLnBrk="1" hangingPunct="1"/>
            <a:r>
              <a:rPr lang="en-US" sz="4800" smtClean="0"/>
              <a:t>What signs did you see?</a:t>
            </a:r>
          </a:p>
          <a:p>
            <a:pPr eaLnBrk="1" hangingPunct="1"/>
            <a:r>
              <a:rPr lang="en-US" sz="4800" smtClean="0"/>
              <a:t>What action, if any, should the pharmacist take now?</a:t>
            </a:r>
          </a:p>
        </p:txBody>
      </p:sp>
      <p:sp>
        <p:nvSpPr>
          <p:cNvPr id="4" name="Slide Number Placeholder 3"/>
          <p:cNvSpPr>
            <a:spLocks noGrp="1"/>
          </p:cNvSpPr>
          <p:nvPr>
            <p:ph type="sldNum" sz="quarter" idx="12"/>
          </p:nvPr>
        </p:nvSpPr>
        <p:spPr/>
        <p:txBody>
          <a:bodyPr/>
          <a:lstStyle/>
          <a:p>
            <a:pPr>
              <a:defRPr/>
            </a:pPr>
            <a:fld id="{CAF582DF-71B5-4884-A300-13C50869F2EF}"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35000" y="685800"/>
            <a:ext cx="11704638" cy="1625600"/>
          </a:xfrm>
        </p:spPr>
        <p:txBody>
          <a:bodyPr/>
          <a:lstStyle/>
          <a:p>
            <a:r>
              <a:rPr lang="en-US" b="1" smtClean="0"/>
              <a:t>How to Report Abuse</a:t>
            </a:r>
          </a:p>
        </p:txBody>
      </p:sp>
      <p:sp>
        <p:nvSpPr>
          <p:cNvPr id="3" name="Content Placeholder 2"/>
          <p:cNvSpPr>
            <a:spLocks noGrp="1"/>
          </p:cNvSpPr>
          <p:nvPr>
            <p:ph sz="half" idx="1"/>
          </p:nvPr>
        </p:nvSpPr>
        <p:spPr>
          <a:xfrm>
            <a:off x="433388" y="2276475"/>
            <a:ext cx="5961062" cy="6502400"/>
          </a:xfrm>
          <a:solidFill>
            <a:schemeClr val="tx2">
              <a:lumMod val="40000"/>
              <a:lumOff val="60000"/>
            </a:schemeClr>
          </a:solidFill>
        </p:spPr>
        <p:txBody>
          <a:bodyPr>
            <a:normAutofit fontScale="92500"/>
          </a:bodyPr>
          <a:lstStyle/>
          <a:p>
            <a:pPr>
              <a:buFont typeface="Wingdings 2" pitchFamily="18" charset="2"/>
              <a:buNone/>
              <a:defRPr/>
            </a:pPr>
            <a:r>
              <a:rPr lang="en-US" b="1" dirty="0" smtClean="0"/>
              <a:t>In the community:</a:t>
            </a:r>
          </a:p>
          <a:p>
            <a:pPr>
              <a:defRPr/>
            </a:pPr>
            <a:r>
              <a:rPr lang="en-US" sz="4000" dirty="0" smtClean="0"/>
              <a:t>Adult Protective Services</a:t>
            </a:r>
          </a:p>
          <a:p>
            <a:pPr lvl="1">
              <a:defRPr/>
            </a:pPr>
            <a:r>
              <a:rPr lang="en-US" dirty="0" smtClean="0"/>
              <a:t>Social workers/nurses</a:t>
            </a:r>
          </a:p>
          <a:p>
            <a:pPr lvl="1">
              <a:defRPr/>
            </a:pPr>
            <a:r>
              <a:rPr lang="en-US" dirty="0" smtClean="0"/>
              <a:t>Receive reports of abuse from mandated reporters and others</a:t>
            </a:r>
          </a:p>
          <a:p>
            <a:pPr lvl="1">
              <a:defRPr/>
            </a:pPr>
            <a:r>
              <a:rPr lang="en-US" dirty="0" smtClean="0"/>
              <a:t>Work with elder/dependent adult to help them access resources in community to stay safe</a:t>
            </a:r>
          </a:p>
          <a:p>
            <a:pPr lvl="1">
              <a:defRPr/>
            </a:pPr>
            <a:r>
              <a:rPr lang="en-US" dirty="0" smtClean="0"/>
              <a:t>In many states: Cross report to police</a:t>
            </a:r>
            <a:endParaRPr lang="en-US" dirty="0"/>
          </a:p>
        </p:txBody>
      </p:sp>
      <p:sp>
        <p:nvSpPr>
          <p:cNvPr id="4" name="Content Placeholder 3"/>
          <p:cNvSpPr>
            <a:spLocks noGrp="1"/>
          </p:cNvSpPr>
          <p:nvPr>
            <p:ph sz="half" idx="2"/>
          </p:nvPr>
        </p:nvSpPr>
        <p:spPr>
          <a:xfrm>
            <a:off x="6610350" y="2260600"/>
            <a:ext cx="6069013" cy="6502400"/>
          </a:xfrm>
          <a:solidFill>
            <a:schemeClr val="accent2">
              <a:lumMod val="40000"/>
              <a:lumOff val="60000"/>
            </a:schemeClr>
          </a:solidFill>
        </p:spPr>
        <p:txBody>
          <a:bodyPr>
            <a:normAutofit fontScale="92500"/>
          </a:bodyPr>
          <a:lstStyle/>
          <a:p>
            <a:pPr>
              <a:buFont typeface="Wingdings 2" pitchFamily="18" charset="2"/>
              <a:buNone/>
              <a:defRPr/>
            </a:pPr>
            <a:r>
              <a:rPr lang="en-US" b="1" dirty="0" smtClean="0"/>
              <a:t>In residential facilities:</a:t>
            </a:r>
          </a:p>
          <a:p>
            <a:pPr>
              <a:defRPr/>
            </a:pPr>
            <a:r>
              <a:rPr lang="en-US" dirty="0" smtClean="0"/>
              <a:t>Long-term Care Ombudsman</a:t>
            </a:r>
          </a:p>
          <a:p>
            <a:pPr lvl="1">
              <a:defRPr/>
            </a:pPr>
            <a:r>
              <a:rPr lang="en-US" dirty="0" smtClean="0"/>
              <a:t>Social workers/volunteers</a:t>
            </a:r>
          </a:p>
          <a:p>
            <a:pPr lvl="1">
              <a:defRPr/>
            </a:pPr>
            <a:r>
              <a:rPr lang="en-US" dirty="0" smtClean="0"/>
              <a:t>Receive complaints from residents</a:t>
            </a:r>
          </a:p>
          <a:p>
            <a:pPr lvl="1">
              <a:defRPr/>
            </a:pPr>
            <a:r>
              <a:rPr lang="en-US" dirty="0" smtClean="0"/>
              <a:t>Advocate on behalf of residents</a:t>
            </a:r>
          </a:p>
          <a:p>
            <a:pPr lvl="1">
              <a:defRPr/>
            </a:pPr>
            <a:r>
              <a:rPr lang="en-US" dirty="0" smtClean="0"/>
              <a:t>Work with State Licensing to identify problems in facilities</a:t>
            </a:r>
          </a:p>
          <a:p>
            <a:pPr lvl="1">
              <a:defRPr/>
            </a:pPr>
            <a:endParaRPr lang="en-US" dirty="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p:txBody>
          <a:bodyPr/>
          <a:lstStyle/>
          <a:p>
            <a:pPr eaLnBrk="1" hangingPunct="1"/>
            <a:r>
              <a:rPr lang="en-US" sz="6300" smtClean="0"/>
              <a:t>Adult Protective Services</a:t>
            </a:r>
          </a:p>
        </p:txBody>
      </p:sp>
      <p:sp>
        <p:nvSpPr>
          <p:cNvPr id="59395" name="Rectangle 2"/>
          <p:cNvSpPr>
            <a:spLocks noGrp="1" noChangeArrowheads="1"/>
          </p:cNvSpPr>
          <p:nvPr>
            <p:ph idx="1"/>
          </p:nvPr>
        </p:nvSpPr>
        <p:spPr>
          <a:xfrm>
            <a:off x="647700" y="2946400"/>
            <a:ext cx="11709400" cy="6477000"/>
          </a:xfrm>
        </p:spPr>
        <p:txBody>
          <a:bodyPr/>
          <a:lstStyle/>
          <a:p>
            <a:pPr eaLnBrk="1" hangingPunct="1">
              <a:buFontTx/>
              <a:buBlip>
                <a:blip r:embed="rId4"/>
              </a:buBlip>
            </a:pPr>
            <a:r>
              <a:rPr lang="en-US" smtClean="0"/>
              <a:t> Receive reports of suspected elder/dependent adult abuse 24- hour, 7 days a week</a:t>
            </a:r>
          </a:p>
          <a:p>
            <a:pPr eaLnBrk="1" hangingPunct="1">
              <a:buFontTx/>
              <a:buBlip>
                <a:blip r:embed="rId4"/>
              </a:buBlip>
            </a:pPr>
            <a:r>
              <a:rPr lang="en-US" smtClean="0"/>
              <a:t>Live person response</a:t>
            </a:r>
          </a:p>
          <a:p>
            <a:pPr eaLnBrk="1" hangingPunct="1">
              <a:buFontTx/>
              <a:buBlip>
                <a:blip r:embed="rId4"/>
              </a:buBlip>
            </a:pPr>
            <a:r>
              <a:rPr lang="en-US" smtClean="0"/>
              <a:t>Contact immediately by phone and follow up with required form</a:t>
            </a:r>
          </a:p>
        </p:txBody>
      </p:sp>
      <p:sp>
        <p:nvSpPr>
          <p:cNvPr id="5" name="Slide Number Placeholder 4"/>
          <p:cNvSpPr>
            <a:spLocks noGrp="1"/>
          </p:cNvSpPr>
          <p:nvPr>
            <p:ph type="sldNum" sz="quarter" idx="12"/>
          </p:nvPr>
        </p:nvSpPr>
        <p:spPr/>
        <p:txBody>
          <a:bodyPr/>
          <a:lstStyle/>
          <a:p>
            <a:pPr>
              <a:defRPr/>
            </a:pPr>
            <a:fld id="{F2A7CD49-48F7-422E-8A8D-BCA7D8147F9A}" type="slidenum">
              <a:rPr lang="en-US" smtClean="0"/>
              <a:pPr>
                <a:defRPr/>
              </a:pPr>
              <a:t>49</a:t>
            </a:fld>
            <a:endParaRPr lang="en-US"/>
          </a:p>
        </p:txBody>
      </p:sp>
      <p:pic>
        <p:nvPicPr>
          <p:cNvPr id="59397" name="Picture 3"/>
          <p:cNvPicPr>
            <a:picLocks noChangeAspect="1" noChangeArrowheads="1"/>
          </p:cNvPicPr>
          <p:nvPr/>
        </p:nvPicPr>
        <p:blipFill>
          <a:blip r:embed="rId5" cstate="print"/>
          <a:srcRect/>
          <a:stretch>
            <a:fillRect/>
          </a:stretch>
        </p:blipFill>
        <p:spPr bwMode="auto">
          <a:xfrm>
            <a:off x="330200" y="7315200"/>
            <a:ext cx="12230100" cy="1385888"/>
          </a:xfrm>
          <a:prstGeom prst="rect">
            <a:avLst/>
          </a:prstGeom>
          <a:noFill/>
          <a:ln w="12700">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16000" y="914400"/>
            <a:ext cx="11053763" cy="1625600"/>
          </a:xfrm>
        </p:spPr>
        <p:txBody>
          <a:bodyPr/>
          <a:lstStyle/>
          <a:p>
            <a:pPr eaLnBrk="1" hangingPunct="1"/>
            <a:r>
              <a:rPr lang="en-US" sz="6000" smtClean="0"/>
              <a:t>Where do Pharmacists Fit in?</a:t>
            </a:r>
          </a:p>
        </p:txBody>
      </p:sp>
      <p:sp>
        <p:nvSpPr>
          <p:cNvPr id="14339" name="Rectangle 3"/>
          <p:cNvSpPr>
            <a:spLocks noGrp="1" noChangeArrowheads="1"/>
          </p:cNvSpPr>
          <p:nvPr>
            <p:ph idx="1"/>
          </p:nvPr>
        </p:nvSpPr>
        <p:spPr>
          <a:xfrm>
            <a:off x="863600" y="2667000"/>
            <a:ext cx="11053763" cy="6502400"/>
          </a:xfrm>
        </p:spPr>
        <p:txBody>
          <a:bodyPr/>
          <a:lstStyle/>
          <a:p>
            <a:pPr eaLnBrk="1" hangingPunct="1"/>
            <a:r>
              <a:rPr lang="en-US" sz="4000" b="1" smtClean="0"/>
              <a:t>Mandated Reporters:</a:t>
            </a:r>
            <a:r>
              <a:rPr lang="en-US" sz="4000" smtClean="0"/>
              <a:t>  </a:t>
            </a:r>
            <a:r>
              <a:rPr lang="en-US" sz="4000" b="1" smtClean="0"/>
              <a:t>Health Care providers</a:t>
            </a:r>
          </a:p>
          <a:p>
            <a:pPr lvl="1" eaLnBrk="1" hangingPunct="1"/>
            <a:r>
              <a:rPr lang="en-US" sz="3600" smtClean="0"/>
              <a:t>Any setting/scope of practice:  </a:t>
            </a:r>
          </a:p>
          <a:p>
            <a:pPr lvl="1" eaLnBrk="1" hangingPunct="1"/>
            <a:r>
              <a:rPr lang="en-US" sz="3600" smtClean="0"/>
              <a:t>Clinical Pharmacists in ANY setting</a:t>
            </a:r>
          </a:p>
          <a:p>
            <a:pPr lvl="1" eaLnBrk="1" hangingPunct="1"/>
            <a:r>
              <a:rPr lang="en-US" sz="3600" smtClean="0"/>
              <a:t>Community Dispensing Pharmacists</a:t>
            </a:r>
          </a:p>
          <a:p>
            <a:pPr lvl="1" eaLnBrk="1" hangingPunct="1"/>
            <a:r>
              <a:rPr lang="en-US" sz="3600" smtClean="0"/>
              <a:t>Pharmacists Consultants</a:t>
            </a:r>
          </a:p>
        </p:txBody>
      </p:sp>
      <p:sp>
        <p:nvSpPr>
          <p:cNvPr id="5" name="Slide Number Placeholder 4"/>
          <p:cNvSpPr>
            <a:spLocks noGrp="1"/>
          </p:cNvSpPr>
          <p:nvPr>
            <p:ph type="sldNum" sz="quarter" idx="12"/>
          </p:nvPr>
        </p:nvSpPr>
        <p:spPr/>
        <p:txBody>
          <a:bodyPr/>
          <a:lstStyle/>
          <a:p>
            <a:pPr>
              <a:defRPr/>
            </a:pPr>
            <a:fld id="{A920F76E-4C97-421D-B59A-F8E57F337FCF}" type="slidenum">
              <a:rPr lang="en-US" smtClean="0"/>
              <a:pPr>
                <a:defRPr/>
              </a:pPr>
              <a:t>5</a:t>
            </a:fld>
            <a:endParaRPr lang="en-US"/>
          </a:p>
        </p:txBody>
      </p:sp>
      <p:pic>
        <p:nvPicPr>
          <p:cNvPr id="14341" name="Picture 5" descr="C:\Documents and Settings\mtwomey\Local Settings\Temporary Internet Files\Content.IE5\1D3VYW0Q\MP900448501[1].jpg"/>
          <p:cNvPicPr>
            <a:picLocks noChangeAspect="1" noChangeArrowheads="1"/>
          </p:cNvPicPr>
          <p:nvPr/>
        </p:nvPicPr>
        <p:blipFill>
          <a:blip r:embed="rId3" cstate="print"/>
          <a:srcRect/>
          <a:stretch>
            <a:fillRect/>
          </a:stretch>
        </p:blipFill>
        <p:spPr bwMode="auto">
          <a:xfrm>
            <a:off x="7493000" y="6248400"/>
            <a:ext cx="4781550" cy="31877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711200" y="533400"/>
            <a:ext cx="11704638" cy="1625600"/>
          </a:xfrm>
        </p:spPr>
        <p:txBody>
          <a:bodyPr/>
          <a:lstStyle/>
          <a:p>
            <a:pPr eaLnBrk="1" hangingPunct="1"/>
            <a:r>
              <a:rPr lang="en-US" smtClean="0"/>
              <a:t>Reports should include:</a:t>
            </a:r>
          </a:p>
        </p:txBody>
      </p:sp>
      <p:sp>
        <p:nvSpPr>
          <p:cNvPr id="56323" name="Rectangle 2"/>
          <p:cNvSpPr>
            <a:spLocks noGrp="1" noChangeArrowheads="1"/>
          </p:cNvSpPr>
          <p:nvPr>
            <p:ph idx="1"/>
          </p:nvPr>
        </p:nvSpPr>
        <p:spPr>
          <a:xfrm>
            <a:off x="647700" y="2286000"/>
            <a:ext cx="11709400" cy="6477000"/>
          </a:xfrm>
        </p:spPr>
        <p:txBody>
          <a:bodyPr>
            <a:normAutofit/>
          </a:bodyPr>
          <a:lstStyle/>
          <a:p>
            <a:pPr marL="390138" indent="-390138" eaLnBrk="1" fontAlgn="auto" hangingPunct="1">
              <a:spcBef>
                <a:spcPts val="1600"/>
              </a:spcBef>
              <a:spcAft>
                <a:spcPts val="0"/>
              </a:spcAft>
              <a:buClr>
                <a:schemeClr val="accent3"/>
              </a:buClr>
              <a:buFontTx/>
              <a:buBlip>
                <a:blip r:embed="rId4"/>
              </a:buBlip>
              <a:defRPr/>
            </a:pPr>
            <a:r>
              <a:rPr lang="en-US" dirty="0" smtClean="0"/>
              <a:t>Name of Reporter</a:t>
            </a:r>
          </a:p>
          <a:p>
            <a:pPr marL="390138" indent="-390138" eaLnBrk="1" fontAlgn="auto" hangingPunct="1">
              <a:spcBef>
                <a:spcPts val="1600"/>
              </a:spcBef>
              <a:spcAft>
                <a:spcPts val="0"/>
              </a:spcAft>
              <a:buClr>
                <a:schemeClr val="accent3"/>
              </a:buClr>
              <a:buFontTx/>
              <a:buBlip>
                <a:blip r:embed="rId4"/>
              </a:buBlip>
              <a:defRPr/>
            </a:pPr>
            <a:r>
              <a:rPr lang="en-US" dirty="0" smtClean="0"/>
              <a:t>Name and age of victim</a:t>
            </a:r>
          </a:p>
          <a:p>
            <a:pPr marL="390138" indent="-390138" eaLnBrk="1" fontAlgn="auto" hangingPunct="1">
              <a:spcBef>
                <a:spcPts val="1600"/>
              </a:spcBef>
              <a:spcAft>
                <a:spcPts val="0"/>
              </a:spcAft>
              <a:buClr>
                <a:schemeClr val="accent3"/>
              </a:buClr>
              <a:buFontTx/>
              <a:buBlip>
                <a:blip r:embed="rId4"/>
              </a:buBlip>
              <a:defRPr/>
            </a:pPr>
            <a:r>
              <a:rPr lang="en-US" dirty="0" smtClean="0"/>
              <a:t>Present location of victim</a:t>
            </a:r>
          </a:p>
          <a:p>
            <a:pPr marL="390138" indent="-390138" eaLnBrk="1" fontAlgn="auto" hangingPunct="1">
              <a:spcBef>
                <a:spcPts val="1600"/>
              </a:spcBef>
              <a:spcAft>
                <a:spcPts val="0"/>
              </a:spcAft>
              <a:buClr>
                <a:schemeClr val="accent3"/>
              </a:buClr>
              <a:buFontTx/>
              <a:buBlip>
                <a:blip r:embed="rId4"/>
              </a:buBlip>
              <a:defRPr/>
            </a:pPr>
            <a:r>
              <a:rPr lang="en-US" dirty="0" smtClean="0"/>
              <a:t>Names and addresses of family members or any other person responsible for the victim’s care, if known</a:t>
            </a:r>
          </a:p>
          <a:p>
            <a:pPr marL="390138" indent="-390138" eaLnBrk="1" fontAlgn="auto" hangingPunct="1">
              <a:spcBef>
                <a:spcPts val="1600"/>
              </a:spcBef>
              <a:spcAft>
                <a:spcPts val="0"/>
              </a:spcAft>
              <a:buClr>
                <a:schemeClr val="accent3"/>
              </a:buClr>
              <a:buFontTx/>
              <a:buBlip>
                <a:blip r:embed="rId4"/>
              </a:buBlip>
              <a:defRPr/>
            </a:pPr>
            <a:r>
              <a:rPr lang="en-US" dirty="0" smtClean="0"/>
              <a:t>Date of the incident</a:t>
            </a:r>
          </a:p>
          <a:p>
            <a:pPr marL="390138" indent="-390138" eaLnBrk="1" fontAlgn="auto" hangingPunct="1">
              <a:spcBef>
                <a:spcPts val="1600"/>
              </a:spcBef>
              <a:spcAft>
                <a:spcPts val="0"/>
              </a:spcAft>
              <a:buClr>
                <a:schemeClr val="accent3"/>
              </a:buClr>
              <a:buFontTx/>
              <a:buBlip>
                <a:blip r:embed="rId4"/>
              </a:buBlip>
              <a:defRPr/>
            </a:pPr>
            <a:r>
              <a:rPr lang="en-US" dirty="0" smtClean="0"/>
              <a:t>ANY other information, including  information that led the Reporter to suspect abuse, requested by the agency receiving the referral</a:t>
            </a:r>
          </a:p>
        </p:txBody>
      </p:sp>
      <p:sp>
        <p:nvSpPr>
          <p:cNvPr id="4" name="Slide Number Placeholder 3"/>
          <p:cNvSpPr>
            <a:spLocks noGrp="1"/>
          </p:cNvSpPr>
          <p:nvPr>
            <p:ph type="sldNum" sz="quarter" idx="12"/>
          </p:nvPr>
        </p:nvSpPr>
        <p:spPr/>
        <p:txBody>
          <a:bodyPr/>
          <a:lstStyle/>
          <a:p>
            <a:pPr>
              <a:defRPr/>
            </a:pPr>
            <a:fld id="{844ECC15-A61F-48DE-A6F4-8671E5F12059}" type="slidenum">
              <a:rPr lang="en-US" smtClean="0"/>
              <a:pPr>
                <a:defRPr/>
              </a:pPr>
              <a:t>50</a:t>
            </a:fld>
            <a:endParaRPr lang="en-US"/>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What to include in your report</a:t>
            </a:r>
          </a:p>
        </p:txBody>
      </p:sp>
      <p:sp>
        <p:nvSpPr>
          <p:cNvPr id="61443" name="Content Placeholder 2"/>
          <p:cNvSpPr>
            <a:spLocks noGrp="1"/>
          </p:cNvSpPr>
          <p:nvPr>
            <p:ph idx="1"/>
          </p:nvPr>
        </p:nvSpPr>
        <p:spPr/>
        <p:txBody>
          <a:bodyPr/>
          <a:lstStyle/>
          <a:p>
            <a:r>
              <a:rPr lang="en-US" smtClean="0"/>
              <a:t>The best information includes descriptions of things you </a:t>
            </a:r>
          </a:p>
          <a:p>
            <a:pPr lvl="1"/>
            <a:r>
              <a:rPr lang="en-US" smtClean="0"/>
              <a:t>Saw</a:t>
            </a:r>
          </a:p>
          <a:p>
            <a:pPr lvl="1"/>
            <a:r>
              <a:rPr lang="en-US" smtClean="0"/>
              <a:t>Heard</a:t>
            </a:r>
          </a:p>
          <a:p>
            <a:pPr lvl="1"/>
            <a:r>
              <a:rPr lang="en-US" smtClean="0"/>
              <a:t>Smelled</a:t>
            </a:r>
          </a:p>
          <a:p>
            <a:pPr lvl="1"/>
            <a:r>
              <a:rPr lang="en-US" smtClean="0"/>
              <a:t>Felt (temperature, moisture)</a:t>
            </a:r>
          </a:p>
          <a:p>
            <a:pPr lvl="1"/>
            <a:r>
              <a:rPr lang="en-US" smtClean="0"/>
              <a:t>Were told</a:t>
            </a:r>
          </a:p>
        </p:txBody>
      </p:sp>
      <p:sp>
        <p:nvSpPr>
          <p:cNvPr id="4" name="Slide Number Placeholder 3"/>
          <p:cNvSpPr>
            <a:spLocks noGrp="1"/>
          </p:cNvSpPr>
          <p:nvPr>
            <p:ph type="sldNum" sz="quarter" idx="12"/>
          </p:nvPr>
        </p:nvSpPr>
        <p:spPr/>
        <p:txBody>
          <a:bodyPr/>
          <a:lstStyle/>
          <a:p>
            <a:pPr>
              <a:defRPr/>
            </a:pPr>
            <a:fld id="{3E78C26E-0732-4CDC-8579-E46E7800E9FA}"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711200" y="685800"/>
            <a:ext cx="11709400" cy="1498600"/>
          </a:xfrm>
        </p:spPr>
        <p:txBody>
          <a:bodyPr/>
          <a:lstStyle/>
          <a:p>
            <a:pPr eaLnBrk="1" hangingPunct="1"/>
            <a:r>
              <a:rPr lang="en-US" smtClean="0"/>
              <a:t>Abuse suspected</a:t>
            </a:r>
          </a:p>
        </p:txBody>
      </p:sp>
      <p:sp>
        <p:nvSpPr>
          <p:cNvPr id="57347" name="Rectangle 2"/>
          <p:cNvSpPr>
            <a:spLocks noGrp="1" noChangeArrowheads="1"/>
          </p:cNvSpPr>
          <p:nvPr>
            <p:ph idx="1"/>
          </p:nvPr>
        </p:nvSpPr>
        <p:spPr>
          <a:xfrm>
            <a:off x="482600" y="8458200"/>
            <a:ext cx="11709400" cy="1295400"/>
          </a:xfrm>
          <a:solidFill>
            <a:schemeClr val="accent2">
              <a:lumMod val="40000"/>
              <a:lumOff val="60000"/>
            </a:schemeClr>
          </a:solidFill>
        </p:spPr>
        <p:txBody>
          <a:bodyPr>
            <a:noAutofit/>
          </a:bodyPr>
          <a:lstStyle/>
          <a:p>
            <a:pPr marL="390138" indent="-390138" algn="ctr" eaLnBrk="1" fontAlgn="auto" hangingPunct="1">
              <a:spcAft>
                <a:spcPts val="0"/>
              </a:spcAft>
              <a:buClr>
                <a:schemeClr val="accent3"/>
              </a:buClr>
              <a:buFont typeface="Wingdings 2"/>
              <a:buNone/>
              <a:defRPr/>
            </a:pPr>
            <a:r>
              <a:rPr lang="en-US" sz="3200" b="1" i="1" dirty="0" smtClean="0"/>
              <a:t>Confidentiality: Reporting party is not disclosed to victim, their family, or the alleged abuser</a:t>
            </a:r>
          </a:p>
        </p:txBody>
      </p:sp>
      <p:sp>
        <p:nvSpPr>
          <p:cNvPr id="6" name="Slide Number Placeholder 5"/>
          <p:cNvSpPr>
            <a:spLocks noGrp="1"/>
          </p:cNvSpPr>
          <p:nvPr>
            <p:ph type="sldNum" sz="quarter" idx="12"/>
          </p:nvPr>
        </p:nvSpPr>
        <p:spPr/>
        <p:txBody>
          <a:bodyPr/>
          <a:lstStyle/>
          <a:p>
            <a:pPr>
              <a:defRPr/>
            </a:pPr>
            <a:fld id="{EDEA2E78-427A-408D-A2CB-250549F8AD5C}" type="slidenum">
              <a:rPr lang="en-US" smtClean="0"/>
              <a:pPr>
                <a:defRPr/>
              </a:pPr>
              <a:t>52</a:t>
            </a:fld>
            <a:endParaRPr lang="en-US"/>
          </a:p>
        </p:txBody>
      </p:sp>
      <p:sp>
        <p:nvSpPr>
          <p:cNvPr id="62469" name="Rectangle 3"/>
          <p:cNvSpPr>
            <a:spLocks/>
          </p:cNvSpPr>
          <p:nvPr/>
        </p:nvSpPr>
        <p:spPr bwMode="auto">
          <a:xfrm>
            <a:off x="558800" y="3048000"/>
            <a:ext cx="11633200" cy="5664200"/>
          </a:xfrm>
          <a:prstGeom prst="rect">
            <a:avLst/>
          </a:prstGeom>
          <a:noFill/>
          <a:ln w="12700">
            <a:noFill/>
            <a:miter lim="800000"/>
            <a:headEnd/>
            <a:tailEnd/>
          </a:ln>
        </p:spPr>
        <p:txBody>
          <a:bodyPr lIns="0" tIns="0" rIns="0" bIns="0" anchor="ctr"/>
          <a:lstStyle/>
          <a:p>
            <a:pPr algn="l">
              <a:lnSpc>
                <a:spcPct val="120000"/>
              </a:lnSpc>
              <a:spcBef>
                <a:spcPts val="600"/>
              </a:spcBef>
            </a:pPr>
            <a:r>
              <a:rPr lang="en-US" sz="3600">
                <a:solidFill>
                  <a:schemeClr val="tx1"/>
                </a:solidFill>
              </a:rPr>
              <a:t>1. Make verbal report by phone as soon as possible to Adult Protective Services.  In Orange County, call (800)-451-5155</a:t>
            </a:r>
          </a:p>
          <a:p>
            <a:pPr algn="l">
              <a:lnSpc>
                <a:spcPct val="120000"/>
              </a:lnSpc>
              <a:spcBef>
                <a:spcPts val="600"/>
              </a:spcBef>
            </a:pPr>
            <a:r>
              <a:rPr lang="en-US" sz="3600">
                <a:solidFill>
                  <a:schemeClr val="tx1"/>
                </a:solidFill>
              </a:rPr>
              <a:t>2. Download  California and complete state form SOC 341 from  www.centeronelderabuse.org  click “Resources”</a:t>
            </a:r>
          </a:p>
          <a:p>
            <a:pPr algn="l">
              <a:lnSpc>
                <a:spcPct val="120000"/>
              </a:lnSpc>
              <a:spcBef>
                <a:spcPts val="600"/>
              </a:spcBef>
            </a:pPr>
            <a:r>
              <a:rPr lang="en-US" sz="3600">
                <a:solidFill>
                  <a:schemeClr val="tx1"/>
                </a:solidFill>
              </a:rPr>
              <a:t>3. Further instructions given by APS.</a:t>
            </a:r>
          </a:p>
          <a:p>
            <a:pPr algn="l">
              <a:lnSpc>
                <a:spcPct val="120000"/>
              </a:lnSpc>
              <a:spcBef>
                <a:spcPts val="600"/>
              </a:spcBef>
            </a:pPr>
            <a:r>
              <a:rPr lang="en-US" sz="3600">
                <a:solidFill>
                  <a:schemeClr val="tx1"/>
                </a:solidFill>
              </a:rPr>
              <a:t>4. DOCUMENT suspected abuse in chart notes,  computerized system</a:t>
            </a:r>
          </a:p>
          <a:p>
            <a:pPr algn="l">
              <a:lnSpc>
                <a:spcPct val="120000"/>
              </a:lnSpc>
              <a:spcBef>
                <a:spcPts val="600"/>
              </a:spcBef>
            </a:pPr>
            <a:endParaRPr lang="en-US">
              <a:solidFill>
                <a:schemeClr val="tx1"/>
              </a:solidFill>
            </a:endParaRPr>
          </a:p>
          <a:p>
            <a:pPr algn="l">
              <a:lnSpc>
                <a:spcPct val="120000"/>
              </a:lnSpc>
              <a:spcBef>
                <a:spcPts val="600"/>
              </a:spcBef>
            </a:pPr>
            <a:endParaRPr lang="en-US">
              <a:solidFill>
                <a:schemeClr val="tx1"/>
              </a:solidFill>
            </a:endParaRPr>
          </a:p>
        </p:txBody>
      </p:sp>
      <p:pic>
        <p:nvPicPr>
          <p:cNvPr id="62470" name="Picture 6" descr="C:\Documents and Settings\mtwomey\Local Settings\Temporary Internet Files\Content.IE5\1D3VYW0Q\MC900053968[1].wmf"/>
          <p:cNvPicPr>
            <a:picLocks noChangeAspect="1" noChangeArrowheads="1"/>
          </p:cNvPicPr>
          <p:nvPr/>
        </p:nvPicPr>
        <p:blipFill>
          <a:blip r:embed="rId4" cstate="print"/>
          <a:srcRect/>
          <a:stretch>
            <a:fillRect/>
          </a:stretch>
        </p:blipFill>
        <p:spPr bwMode="auto">
          <a:xfrm rot="842271">
            <a:off x="7888288" y="388938"/>
            <a:ext cx="1614487" cy="15716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a:normAutofit fontScale="90000"/>
          </a:bodyPr>
          <a:lstStyle/>
          <a:p>
            <a:pPr eaLnBrk="1" fontAlgn="auto" hangingPunct="1">
              <a:spcAft>
                <a:spcPts val="0"/>
              </a:spcAft>
              <a:defRPr/>
            </a:pPr>
            <a:r>
              <a:rPr lang="en-US" sz="5700" b="1" dirty="0" smtClean="0"/>
              <a:t>Adult Protective Services: Investigation</a:t>
            </a:r>
          </a:p>
        </p:txBody>
      </p:sp>
      <p:sp>
        <p:nvSpPr>
          <p:cNvPr id="63491" name="Rectangle 2"/>
          <p:cNvSpPr>
            <a:spLocks noGrp="1" noChangeArrowheads="1"/>
          </p:cNvSpPr>
          <p:nvPr>
            <p:ph idx="1"/>
          </p:nvPr>
        </p:nvSpPr>
        <p:spPr/>
        <p:txBody>
          <a:bodyPr/>
          <a:lstStyle/>
          <a:p>
            <a:pPr eaLnBrk="1" hangingPunct="1">
              <a:buFontTx/>
              <a:buBlip>
                <a:blip r:embed="rId4"/>
              </a:buBlip>
            </a:pPr>
            <a:r>
              <a:rPr lang="en-US" smtClean="0"/>
              <a:t>APS responds immediately or within 10 calendar days.</a:t>
            </a:r>
          </a:p>
          <a:p>
            <a:pPr eaLnBrk="1" hangingPunct="1">
              <a:buFontTx/>
              <a:buBlip>
                <a:blip r:embed="rId4"/>
              </a:buBlip>
            </a:pPr>
            <a:r>
              <a:rPr lang="en-US" smtClean="0"/>
              <a:t>APS Social worker makes contact with the possible victim, suspected abuser to determine:</a:t>
            </a:r>
          </a:p>
          <a:p>
            <a:pPr marL="889000" lvl="1" eaLnBrk="1" hangingPunct="1">
              <a:buFontTx/>
              <a:buBlip>
                <a:blip r:embed="rId4"/>
              </a:buBlip>
            </a:pPr>
            <a:r>
              <a:rPr lang="en-US" smtClean="0"/>
              <a:t>Type of abuse</a:t>
            </a:r>
          </a:p>
          <a:p>
            <a:pPr marL="889000" lvl="1" eaLnBrk="1" hangingPunct="1">
              <a:buFontTx/>
              <a:buBlip>
                <a:blip r:embed="rId4"/>
              </a:buBlip>
            </a:pPr>
            <a:r>
              <a:rPr lang="en-US" smtClean="0"/>
              <a:t>Duration/frequency of abuse</a:t>
            </a:r>
          </a:p>
          <a:p>
            <a:pPr marL="889000" lvl="1" eaLnBrk="1" hangingPunct="1">
              <a:buFontTx/>
              <a:buBlip>
                <a:blip r:embed="rId4"/>
              </a:buBlip>
            </a:pPr>
            <a:r>
              <a:rPr lang="en-US" smtClean="0"/>
              <a:t>Identity of suspected abuser</a:t>
            </a:r>
          </a:p>
          <a:p>
            <a:pPr marL="889000" lvl="1" eaLnBrk="1" hangingPunct="1">
              <a:buFontTx/>
              <a:buBlip>
                <a:blip r:embed="rId4"/>
              </a:buBlip>
            </a:pPr>
            <a:r>
              <a:rPr lang="en-US" smtClean="0"/>
              <a:t>Will abuse continue if intervention is not made?</a:t>
            </a:r>
          </a:p>
        </p:txBody>
      </p:sp>
      <p:sp>
        <p:nvSpPr>
          <p:cNvPr id="5" name="Slide Number Placeholder 4"/>
          <p:cNvSpPr>
            <a:spLocks noGrp="1"/>
          </p:cNvSpPr>
          <p:nvPr>
            <p:ph type="sldNum" sz="quarter" idx="12"/>
          </p:nvPr>
        </p:nvSpPr>
        <p:spPr/>
        <p:txBody>
          <a:bodyPr/>
          <a:lstStyle/>
          <a:p>
            <a:pPr>
              <a:defRPr/>
            </a:pPr>
            <a:fld id="{0AB28244-46E3-486A-B393-A3BA517A1612}" type="slidenum">
              <a:rPr lang="en-US" smtClean="0"/>
              <a:pPr>
                <a:defRPr/>
              </a:pPr>
              <a:t>53</a:t>
            </a:fld>
            <a:endParaRPr lang="en-US"/>
          </a:p>
        </p:txBody>
      </p:sp>
      <p:pic>
        <p:nvPicPr>
          <p:cNvPr id="63493" name="Picture 4" descr="S:\ELDER ABUSE\PICTURES\ThinkStock Subscription\Geriatrics\86497384.jpg"/>
          <p:cNvPicPr>
            <a:picLocks noChangeAspect="1" noChangeArrowheads="1"/>
          </p:cNvPicPr>
          <p:nvPr/>
        </p:nvPicPr>
        <p:blipFill>
          <a:blip r:embed="rId5" cstate="print"/>
          <a:srcRect/>
          <a:stretch>
            <a:fillRect/>
          </a:stretch>
        </p:blipFill>
        <p:spPr bwMode="auto">
          <a:xfrm>
            <a:off x="8712200" y="7213600"/>
            <a:ext cx="3810000" cy="2540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p:txBody>
          <a:bodyPr/>
          <a:lstStyle/>
          <a:p>
            <a:pPr eaLnBrk="1" hangingPunct="1"/>
            <a:r>
              <a:rPr lang="en-US" smtClean="0"/>
              <a:t>APS gathers information</a:t>
            </a:r>
          </a:p>
        </p:txBody>
      </p:sp>
      <p:sp>
        <p:nvSpPr>
          <p:cNvPr id="64515" name="Rectangle 2"/>
          <p:cNvSpPr>
            <a:spLocks noGrp="1" noChangeArrowheads="1"/>
          </p:cNvSpPr>
          <p:nvPr>
            <p:ph idx="1"/>
          </p:nvPr>
        </p:nvSpPr>
        <p:spPr/>
        <p:txBody>
          <a:bodyPr/>
          <a:lstStyle/>
          <a:p>
            <a:pPr eaLnBrk="1" hangingPunct="1">
              <a:buFontTx/>
              <a:buBlip>
                <a:blip r:embed="rId4"/>
              </a:buBlip>
            </a:pPr>
            <a:r>
              <a:rPr lang="en-US" smtClean="0"/>
              <a:t>Victim’s strengths and limitations</a:t>
            </a:r>
          </a:p>
          <a:p>
            <a:pPr eaLnBrk="1" hangingPunct="1">
              <a:buFontTx/>
              <a:buBlip>
                <a:blip r:embed="rId4"/>
              </a:buBlip>
            </a:pPr>
            <a:r>
              <a:rPr lang="en-US" smtClean="0"/>
              <a:t>Victim’s medical conditions, medications involved, providers being seen</a:t>
            </a:r>
          </a:p>
          <a:p>
            <a:pPr eaLnBrk="1" hangingPunct="1">
              <a:buFontTx/>
              <a:buBlip>
                <a:blip r:embed="rId4"/>
              </a:buBlip>
            </a:pPr>
            <a:r>
              <a:rPr lang="en-US" smtClean="0"/>
              <a:t>Gather statements from health care providers</a:t>
            </a:r>
          </a:p>
        </p:txBody>
      </p:sp>
      <p:sp>
        <p:nvSpPr>
          <p:cNvPr id="5" name="Slide Number Placeholder 4"/>
          <p:cNvSpPr>
            <a:spLocks noGrp="1"/>
          </p:cNvSpPr>
          <p:nvPr>
            <p:ph type="sldNum" sz="quarter" idx="12"/>
          </p:nvPr>
        </p:nvSpPr>
        <p:spPr/>
        <p:txBody>
          <a:bodyPr/>
          <a:lstStyle/>
          <a:p>
            <a:pPr>
              <a:defRPr/>
            </a:pPr>
            <a:fld id="{B677B7F1-CDAE-41A5-89F6-F2A6DC85A9EC}" type="slidenum">
              <a:rPr lang="en-US" smtClean="0"/>
              <a:pPr>
                <a:defRPr/>
              </a:pPr>
              <a:t>54</a:t>
            </a:fld>
            <a:endParaRPr lang="en-US"/>
          </a:p>
        </p:txBody>
      </p:sp>
      <p:pic>
        <p:nvPicPr>
          <p:cNvPr id="64517" name="Picture 4" descr="S:\ELDER ABUSE\PICTURES\elders and healthcare providers\86523127.jpg"/>
          <p:cNvPicPr>
            <a:picLocks noChangeAspect="1" noChangeArrowheads="1"/>
          </p:cNvPicPr>
          <p:nvPr/>
        </p:nvPicPr>
        <p:blipFill>
          <a:blip r:embed="rId5" cstate="print"/>
          <a:srcRect/>
          <a:stretch>
            <a:fillRect/>
          </a:stretch>
        </p:blipFill>
        <p:spPr bwMode="auto">
          <a:xfrm>
            <a:off x="8178800" y="6324600"/>
            <a:ext cx="4062413" cy="270668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a:xfrm>
            <a:off x="635000" y="838200"/>
            <a:ext cx="11704638" cy="1625600"/>
          </a:xfrm>
        </p:spPr>
        <p:txBody>
          <a:bodyPr/>
          <a:lstStyle/>
          <a:p>
            <a:pPr eaLnBrk="1" hangingPunct="1"/>
            <a:r>
              <a:rPr lang="en-US" sz="6000" smtClean="0"/>
              <a:t>Adult Protective Services</a:t>
            </a:r>
          </a:p>
        </p:txBody>
      </p:sp>
      <p:sp>
        <p:nvSpPr>
          <p:cNvPr id="5" name="Slide Number Placeholder 4"/>
          <p:cNvSpPr>
            <a:spLocks noGrp="1"/>
          </p:cNvSpPr>
          <p:nvPr>
            <p:ph type="sldNum" sz="quarter" idx="12"/>
          </p:nvPr>
        </p:nvSpPr>
        <p:spPr/>
        <p:txBody>
          <a:bodyPr/>
          <a:lstStyle/>
          <a:p>
            <a:pPr>
              <a:defRPr/>
            </a:pPr>
            <a:fld id="{DCC58313-E004-4633-BE3E-80FE66BE61F3}" type="slidenum">
              <a:rPr lang="en-US" smtClean="0"/>
              <a:pPr>
                <a:defRPr/>
              </a:pPr>
              <a:t>55</a:t>
            </a:fld>
            <a:endParaRPr lang="en-US"/>
          </a:p>
        </p:txBody>
      </p:sp>
      <p:sp>
        <p:nvSpPr>
          <p:cNvPr id="65540" name="Rectangle 2"/>
          <p:cNvSpPr>
            <a:spLocks/>
          </p:cNvSpPr>
          <p:nvPr/>
        </p:nvSpPr>
        <p:spPr bwMode="auto">
          <a:xfrm>
            <a:off x="711200" y="2438400"/>
            <a:ext cx="11010900" cy="6032500"/>
          </a:xfrm>
          <a:prstGeom prst="rect">
            <a:avLst/>
          </a:prstGeom>
          <a:noFill/>
          <a:ln w="12700">
            <a:noFill/>
            <a:miter lim="800000"/>
            <a:headEnd/>
            <a:tailEnd/>
          </a:ln>
        </p:spPr>
        <p:txBody>
          <a:bodyPr lIns="0" tIns="0" rIns="0" bIns="0" anchor="ctr"/>
          <a:lstStyle/>
          <a:p>
            <a:pPr marL="889000" lvl="1" indent="-444500" algn="l">
              <a:lnSpc>
                <a:spcPct val="120000"/>
              </a:lnSpc>
              <a:spcBef>
                <a:spcPts val="600"/>
              </a:spcBef>
              <a:buSzPct val="93000"/>
              <a:buFontTx/>
              <a:buBlip>
                <a:blip r:embed="rId4"/>
              </a:buBlip>
            </a:pPr>
            <a:endParaRPr lang="en-US" sz="3600">
              <a:solidFill>
                <a:schemeClr val="tx1"/>
              </a:solidFill>
            </a:endParaRPr>
          </a:p>
          <a:p>
            <a:pPr marL="889000" lvl="1" indent="-444500" algn="l">
              <a:lnSpc>
                <a:spcPct val="120000"/>
              </a:lnSpc>
              <a:spcBef>
                <a:spcPts val="600"/>
              </a:spcBef>
              <a:buSzPct val="93000"/>
              <a:buFontTx/>
              <a:buBlip>
                <a:blip r:embed="rId4"/>
              </a:buBlip>
            </a:pPr>
            <a:r>
              <a:rPr lang="en-US" sz="3600">
                <a:solidFill>
                  <a:schemeClr val="tx1"/>
                </a:solidFill>
              </a:rPr>
              <a:t>Involves assistance of emergency personnel (Law enforcement or paramedics) in life threatening situations</a:t>
            </a:r>
          </a:p>
          <a:p>
            <a:pPr marL="889000" lvl="1" indent="-444500" algn="l">
              <a:lnSpc>
                <a:spcPct val="120000"/>
              </a:lnSpc>
              <a:spcBef>
                <a:spcPts val="600"/>
              </a:spcBef>
              <a:buSzPct val="93000"/>
              <a:buFontTx/>
              <a:buBlip>
                <a:blip r:embed="rId4"/>
              </a:buBlip>
            </a:pPr>
            <a:r>
              <a:rPr lang="en-US" sz="3600">
                <a:solidFill>
                  <a:schemeClr val="tx1"/>
                </a:solidFill>
              </a:rPr>
              <a:t>Can arrange for available temporary emergency shelter for patient in abusive environment</a:t>
            </a:r>
          </a:p>
          <a:p>
            <a:pPr marL="889000" lvl="1" indent="-444500" algn="l">
              <a:lnSpc>
                <a:spcPct val="120000"/>
              </a:lnSpc>
              <a:spcBef>
                <a:spcPts val="600"/>
              </a:spcBef>
              <a:buSzPct val="93000"/>
              <a:buFontTx/>
              <a:buBlip>
                <a:blip r:embed="rId4"/>
              </a:buBlip>
            </a:pPr>
            <a:r>
              <a:rPr lang="en-US" sz="3600">
                <a:solidFill>
                  <a:schemeClr val="tx1"/>
                </a:solidFill>
              </a:rPr>
              <a:t>May provide counseling and information and referral service</a:t>
            </a:r>
          </a:p>
          <a:p>
            <a:pPr marL="889000" lvl="1" indent="-444500" algn="l">
              <a:lnSpc>
                <a:spcPct val="120000"/>
              </a:lnSpc>
              <a:spcBef>
                <a:spcPts val="600"/>
              </a:spcBef>
              <a:buSzPct val="93000"/>
              <a:buFontTx/>
              <a:buBlip>
                <a:blip r:embed="rId4"/>
              </a:buBlip>
            </a:pPr>
            <a:r>
              <a:rPr lang="en-US" sz="3600">
                <a:solidFill>
                  <a:schemeClr val="tx1"/>
                </a:solidFill>
              </a:rPr>
              <a:t>Advocates on behalf of the patient in situations where s/he cannot act effectively on his/her own behalf</a:t>
            </a:r>
          </a:p>
        </p:txBody>
      </p:sp>
      <p:pic>
        <p:nvPicPr>
          <p:cNvPr id="65541" name="Picture 4" descr="article-1228775-07417DC8000005DC-101_468x309"/>
          <p:cNvPicPr>
            <a:picLocks noChangeAspect="1" noChangeArrowheads="1"/>
          </p:cNvPicPr>
          <p:nvPr/>
        </p:nvPicPr>
        <p:blipFill>
          <a:blip r:embed="rId5" cstate="print"/>
          <a:srcRect/>
          <a:stretch>
            <a:fillRect/>
          </a:stretch>
        </p:blipFill>
        <p:spPr bwMode="auto">
          <a:xfrm>
            <a:off x="9626600" y="152400"/>
            <a:ext cx="2936875" cy="2133600"/>
          </a:xfrm>
          <a:prstGeom prst="rect">
            <a:avLst/>
          </a:prstGeom>
          <a:noFill/>
          <a:ln w="57150" cmpd="thinThick" algn="ctr">
            <a:solidFill>
              <a:srgbClr val="FFFF99"/>
            </a:solid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p:txBody>
          <a:bodyPr/>
          <a:lstStyle/>
          <a:p>
            <a:pPr eaLnBrk="1" hangingPunct="1"/>
            <a:r>
              <a:rPr lang="en-US" smtClean="0"/>
              <a:t>APS Limitations</a:t>
            </a:r>
          </a:p>
        </p:txBody>
      </p:sp>
      <p:sp>
        <p:nvSpPr>
          <p:cNvPr id="66563" name="Rectangle 2"/>
          <p:cNvSpPr>
            <a:spLocks noGrp="1" noChangeArrowheads="1"/>
          </p:cNvSpPr>
          <p:nvPr>
            <p:ph idx="1"/>
          </p:nvPr>
        </p:nvSpPr>
        <p:spPr/>
        <p:txBody>
          <a:bodyPr/>
          <a:lstStyle/>
          <a:p>
            <a:pPr eaLnBrk="1" hangingPunct="1">
              <a:buFontTx/>
              <a:buBlip>
                <a:blip r:embed="rId4"/>
              </a:buBlip>
            </a:pPr>
            <a:r>
              <a:rPr lang="en-US" smtClean="0"/>
              <a:t>APS services are voluntary and can only be provided with the patient’s consent</a:t>
            </a:r>
          </a:p>
          <a:p>
            <a:pPr eaLnBrk="1" hangingPunct="1">
              <a:buFontTx/>
              <a:buBlip>
                <a:blip r:embed="rId4"/>
              </a:buBlip>
            </a:pPr>
            <a:r>
              <a:rPr lang="en-US" smtClean="0"/>
              <a:t>Cannot force someone into placement despite need</a:t>
            </a:r>
          </a:p>
          <a:p>
            <a:pPr eaLnBrk="1" hangingPunct="1">
              <a:buFontTx/>
              <a:buBlip>
                <a:blip r:embed="rId4"/>
              </a:buBlip>
            </a:pPr>
            <a:r>
              <a:rPr lang="en-US" smtClean="0"/>
              <a:t>Results of report are confidential. Reporter does not know results of APS’s intervention</a:t>
            </a:r>
          </a:p>
        </p:txBody>
      </p:sp>
      <p:sp>
        <p:nvSpPr>
          <p:cNvPr id="4" name="Slide Number Placeholder 3"/>
          <p:cNvSpPr>
            <a:spLocks noGrp="1"/>
          </p:cNvSpPr>
          <p:nvPr>
            <p:ph type="sldNum" sz="quarter" idx="12"/>
          </p:nvPr>
        </p:nvSpPr>
        <p:spPr/>
        <p:txBody>
          <a:bodyPr/>
          <a:lstStyle/>
          <a:p>
            <a:pPr>
              <a:defRPr/>
            </a:pPr>
            <a:fld id="{22B36E8F-F7A0-45F1-AF6E-38F2DD155D68}" type="slidenum">
              <a:rPr lang="en-US" smtClean="0"/>
              <a:pPr>
                <a:defRPr/>
              </a:pPr>
              <a:t>56</a:t>
            </a:fld>
            <a:endParaRPr lang="en-US"/>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Myth or Fact?</a:t>
            </a:r>
          </a:p>
        </p:txBody>
      </p:sp>
      <p:sp>
        <p:nvSpPr>
          <p:cNvPr id="67587" name="Content Placeholder 2"/>
          <p:cNvSpPr>
            <a:spLocks noGrp="1"/>
          </p:cNvSpPr>
          <p:nvPr>
            <p:ph idx="1"/>
          </p:nvPr>
        </p:nvSpPr>
        <p:spPr/>
        <p:txBody>
          <a:bodyPr/>
          <a:lstStyle/>
          <a:p>
            <a:pPr eaLnBrk="1" hangingPunct="1">
              <a:buFontTx/>
              <a:buNone/>
            </a:pPr>
            <a:r>
              <a:rPr lang="en-US" sz="4800" smtClean="0">
                <a:latin typeface="Candara" pitchFamily="34" charset="0"/>
                <a:cs typeface="Arial" charset="0"/>
              </a:rPr>
              <a:t>1)  </a:t>
            </a:r>
            <a:r>
              <a:rPr lang="en-US" sz="4800" smtClean="0">
                <a:cs typeface="Arial" charset="0"/>
              </a:rPr>
              <a:t>Elder abuse is not a problem in my community.</a:t>
            </a:r>
          </a:p>
          <a:p>
            <a:pPr eaLnBrk="1" hangingPunct="1">
              <a:buFontTx/>
              <a:buNone/>
            </a:pPr>
            <a:r>
              <a:rPr lang="en-US" sz="4800" smtClean="0">
                <a:cs typeface="Arial" charset="0"/>
              </a:rPr>
              <a:t>2)  It’s a family issue and I shouldn’t get involved. </a:t>
            </a:r>
          </a:p>
          <a:p>
            <a:pPr eaLnBrk="1" hangingPunct="1">
              <a:buFontTx/>
              <a:buNone/>
            </a:pPr>
            <a:r>
              <a:rPr lang="en-US" sz="4800" smtClean="0">
                <a:cs typeface="Arial" charset="0"/>
              </a:rPr>
              <a:t>3)  If I report suspected abuse, Adult Protective Services will remove the older adult from their home</a:t>
            </a:r>
          </a:p>
          <a:p>
            <a:pPr eaLnBrk="1" hangingPunct="1">
              <a:buFontTx/>
              <a:buNone/>
            </a:pPr>
            <a:endParaRPr lang="en-US" smtClean="0">
              <a:latin typeface="Eras Bold ITC" pitchFamily="34" charset="0"/>
              <a:cs typeface="Arial" charset="0"/>
            </a:endParaRPr>
          </a:p>
          <a:p>
            <a:pPr eaLnBrk="1" hangingPunct="1">
              <a:buFontTx/>
              <a:buNone/>
            </a:pPr>
            <a:endParaRPr lang="en-US" smtClean="0"/>
          </a:p>
        </p:txBody>
      </p:sp>
      <p:sp>
        <p:nvSpPr>
          <p:cNvPr id="4" name="Slide Number Placeholder 3"/>
          <p:cNvSpPr>
            <a:spLocks noGrp="1"/>
          </p:cNvSpPr>
          <p:nvPr>
            <p:ph type="sldNum" sz="quarter" idx="12"/>
          </p:nvPr>
        </p:nvSpPr>
        <p:spPr/>
        <p:txBody>
          <a:bodyPr/>
          <a:lstStyle/>
          <a:p>
            <a:pPr>
              <a:defRPr/>
            </a:pPr>
            <a:fld id="{793FA39D-4612-4598-AE68-2200182CC4A7}" type="slidenum">
              <a:rPr lang="en-US" smtClean="0"/>
              <a:pPr>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35000" y="762000"/>
            <a:ext cx="11704638" cy="1625600"/>
          </a:xfrm>
        </p:spPr>
        <p:txBody>
          <a:bodyPr/>
          <a:lstStyle/>
          <a:p>
            <a:pPr eaLnBrk="1" hangingPunct="1"/>
            <a:r>
              <a:rPr lang="en-US" smtClean="0"/>
              <a:t>Myth or Fact?</a:t>
            </a:r>
          </a:p>
        </p:txBody>
      </p:sp>
      <p:sp>
        <p:nvSpPr>
          <p:cNvPr id="59395" name="Content Placeholder 2"/>
          <p:cNvSpPr>
            <a:spLocks noGrp="1"/>
          </p:cNvSpPr>
          <p:nvPr>
            <p:ph idx="1"/>
          </p:nvPr>
        </p:nvSpPr>
        <p:spPr>
          <a:xfrm>
            <a:off x="558800" y="2438400"/>
            <a:ext cx="11704638" cy="6242050"/>
          </a:xfrm>
        </p:spPr>
        <p:txBody>
          <a:bodyPr>
            <a:normAutofit/>
          </a:bodyPr>
          <a:lstStyle/>
          <a:p>
            <a:pPr marL="742950" indent="-742950" eaLnBrk="1" fontAlgn="auto" hangingPunct="1">
              <a:spcAft>
                <a:spcPts val="0"/>
              </a:spcAft>
              <a:buClr>
                <a:schemeClr val="accent3"/>
              </a:buClr>
              <a:buFontTx/>
              <a:buAutoNum type="arabicParenR"/>
              <a:defRPr/>
            </a:pPr>
            <a:r>
              <a:rPr lang="en-US" sz="4400" dirty="0" smtClean="0">
                <a:cs typeface="Arial" charset="0"/>
              </a:rPr>
              <a:t>Elder abuse is not a problem in my  </a:t>
            </a:r>
          </a:p>
          <a:p>
            <a:pPr marL="742950" indent="-742950" eaLnBrk="1" fontAlgn="auto" hangingPunct="1">
              <a:spcAft>
                <a:spcPts val="0"/>
              </a:spcAft>
              <a:buClr>
                <a:schemeClr val="accent3"/>
              </a:buClr>
              <a:buFont typeface="Wingdings 2"/>
              <a:buNone/>
              <a:defRPr/>
            </a:pPr>
            <a:r>
              <a:rPr lang="en-US" sz="4400" dirty="0" smtClean="0">
                <a:cs typeface="Arial" charset="0"/>
              </a:rPr>
              <a:t>       community.</a:t>
            </a:r>
          </a:p>
          <a:p>
            <a:pPr marL="742950" indent="-742950" eaLnBrk="1" fontAlgn="auto" hangingPunct="1">
              <a:spcAft>
                <a:spcPts val="0"/>
              </a:spcAft>
              <a:buClr>
                <a:schemeClr val="accent3"/>
              </a:buClr>
              <a:buFontTx/>
              <a:buAutoNum type="arabicParenR" startAt="2"/>
              <a:defRPr/>
            </a:pPr>
            <a:r>
              <a:rPr lang="en-US" sz="4400" dirty="0" smtClean="0">
                <a:cs typeface="Arial" charset="0"/>
              </a:rPr>
              <a:t>It’s a family issue and I shouldn’t get   </a:t>
            </a:r>
          </a:p>
          <a:p>
            <a:pPr marL="742950" indent="-742950" eaLnBrk="1" fontAlgn="auto" hangingPunct="1">
              <a:spcAft>
                <a:spcPts val="0"/>
              </a:spcAft>
              <a:buClr>
                <a:schemeClr val="accent3"/>
              </a:buClr>
              <a:buFont typeface="Wingdings 2"/>
              <a:buNone/>
              <a:defRPr/>
            </a:pPr>
            <a:r>
              <a:rPr lang="en-US" sz="4400" dirty="0" smtClean="0">
                <a:cs typeface="Arial" charset="0"/>
              </a:rPr>
              <a:t>       involved. </a:t>
            </a:r>
          </a:p>
          <a:p>
            <a:pPr marL="742950" indent="-742950" eaLnBrk="1" fontAlgn="auto" hangingPunct="1">
              <a:spcAft>
                <a:spcPts val="0"/>
              </a:spcAft>
              <a:buClr>
                <a:schemeClr val="accent3"/>
              </a:buClr>
              <a:buFontTx/>
              <a:buAutoNum type="arabicParenR" startAt="3"/>
              <a:defRPr/>
            </a:pPr>
            <a:r>
              <a:rPr lang="en-US" sz="4400" dirty="0" smtClean="0">
                <a:cs typeface="Arial" charset="0"/>
              </a:rPr>
              <a:t>If I report suspected abuse, Adult Protective  </a:t>
            </a:r>
          </a:p>
          <a:p>
            <a:pPr marL="742950" indent="-742950" eaLnBrk="1" fontAlgn="auto" hangingPunct="1">
              <a:spcAft>
                <a:spcPts val="0"/>
              </a:spcAft>
              <a:buClr>
                <a:schemeClr val="accent3"/>
              </a:buClr>
              <a:buFont typeface="Wingdings 2"/>
              <a:buNone/>
              <a:defRPr/>
            </a:pPr>
            <a:r>
              <a:rPr lang="en-US" sz="4400" dirty="0" smtClean="0">
                <a:cs typeface="Arial" charset="0"/>
              </a:rPr>
              <a:t>	Services will remove the older adult from their home</a:t>
            </a:r>
          </a:p>
          <a:p>
            <a:pPr marL="390138" indent="-390138" eaLnBrk="1" fontAlgn="auto" hangingPunct="1">
              <a:spcAft>
                <a:spcPts val="0"/>
              </a:spcAft>
              <a:buClr>
                <a:schemeClr val="accent3"/>
              </a:buClr>
              <a:buFontTx/>
              <a:buNone/>
              <a:defRPr/>
            </a:pPr>
            <a:endParaRPr lang="en-US" dirty="0" smtClean="0">
              <a:latin typeface="Eras Bold ITC" pitchFamily="34" charset="0"/>
              <a:cs typeface="Arial" charset="0"/>
            </a:endParaRPr>
          </a:p>
          <a:p>
            <a:pPr marL="390138" indent="-390138" eaLnBrk="1" fontAlgn="auto" hangingPunct="1">
              <a:spcAft>
                <a:spcPts val="0"/>
              </a:spcAft>
              <a:buClr>
                <a:schemeClr val="accent3"/>
              </a:buClr>
              <a:buFontTx/>
              <a:buNone/>
              <a:defRPr/>
            </a:pPr>
            <a:endParaRPr lang="en-US" dirty="0" smtClean="0"/>
          </a:p>
        </p:txBody>
      </p:sp>
      <p:sp>
        <p:nvSpPr>
          <p:cNvPr id="5" name="Slide Number Placeholder 4"/>
          <p:cNvSpPr>
            <a:spLocks noGrp="1"/>
          </p:cNvSpPr>
          <p:nvPr>
            <p:ph type="sldNum" sz="quarter" idx="12"/>
          </p:nvPr>
        </p:nvSpPr>
        <p:spPr/>
        <p:txBody>
          <a:bodyPr/>
          <a:lstStyle/>
          <a:p>
            <a:pPr>
              <a:defRPr/>
            </a:pPr>
            <a:fld id="{318A7414-0C76-4A64-B32A-5BC9EE2F4A20}" type="slidenum">
              <a:rPr lang="en-US" smtClean="0"/>
              <a:pPr>
                <a:defRPr/>
              </a:pPr>
              <a:t>58</a:t>
            </a:fld>
            <a:endParaRPr lang="en-US"/>
          </a:p>
        </p:txBody>
      </p:sp>
      <p:sp>
        <p:nvSpPr>
          <p:cNvPr id="4" name="Rectangle 3"/>
          <p:cNvSpPr/>
          <p:nvPr/>
        </p:nvSpPr>
        <p:spPr>
          <a:xfrm>
            <a:off x="2387600" y="8153400"/>
            <a:ext cx="8089843" cy="1107996"/>
          </a:xfrm>
          <a:prstGeom prst="rect">
            <a:avLst/>
          </a:prstGeom>
          <a:solidFill>
            <a:schemeClr val="tx2">
              <a:lumMod val="60000"/>
              <a:lumOff val="40000"/>
            </a:schemeClr>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These are all MYTHS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rrowheads="1"/>
          </p:cNvPicPr>
          <p:nvPr/>
        </p:nvPicPr>
        <p:blipFill>
          <a:blip r:embed="rId4" cstate="print"/>
          <a:srcRect/>
          <a:stretch>
            <a:fillRect/>
          </a:stretch>
        </p:blipFill>
        <p:spPr bwMode="auto">
          <a:xfrm>
            <a:off x="254000" y="3200400"/>
            <a:ext cx="12319000" cy="6096000"/>
          </a:xfrm>
          <a:prstGeom prst="rect">
            <a:avLst/>
          </a:prstGeom>
          <a:noFill/>
          <a:ln w="12700">
            <a:noFill/>
            <a:miter lim="800000"/>
            <a:headEnd/>
            <a:tailEnd/>
          </a:ln>
        </p:spPr>
      </p:pic>
      <p:sp>
        <p:nvSpPr>
          <p:cNvPr id="69635" name="Rectangle 2"/>
          <p:cNvSpPr>
            <a:spLocks noGrp="1" noChangeArrowheads="1"/>
          </p:cNvSpPr>
          <p:nvPr>
            <p:ph type="title"/>
          </p:nvPr>
        </p:nvSpPr>
        <p:spPr/>
        <p:txBody>
          <a:bodyPr/>
          <a:lstStyle/>
          <a:p>
            <a:pPr eaLnBrk="1" hangingPunct="1"/>
            <a:r>
              <a:rPr lang="en-US" smtClean="0"/>
              <a:t>Questions?</a:t>
            </a:r>
          </a:p>
        </p:txBody>
      </p:sp>
      <p:sp>
        <p:nvSpPr>
          <p:cNvPr id="4" name="Slide Number Placeholder 3"/>
          <p:cNvSpPr>
            <a:spLocks noGrp="1"/>
          </p:cNvSpPr>
          <p:nvPr>
            <p:ph type="sldNum" sz="quarter" idx="12"/>
          </p:nvPr>
        </p:nvSpPr>
        <p:spPr/>
        <p:txBody>
          <a:bodyPr/>
          <a:lstStyle/>
          <a:p>
            <a:pPr>
              <a:defRPr/>
            </a:pPr>
            <a:fld id="{064987B3-284D-46FC-82D7-96BF617982E9}" type="slidenum">
              <a:rPr lang="en-US" smtClean="0"/>
              <a:pPr>
                <a:defRPr/>
              </a:pPr>
              <a:t>59</a:t>
            </a:fld>
            <a:endParaRPr lang="en-US"/>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r>
              <a:rPr lang="en-US" sz="7200" smtClean="0"/>
              <a:t>Mandated Reporters</a:t>
            </a:r>
          </a:p>
        </p:txBody>
      </p:sp>
      <p:sp>
        <p:nvSpPr>
          <p:cNvPr id="15363" name="Rectangle 2"/>
          <p:cNvSpPr>
            <a:spLocks noGrp="1" noChangeArrowheads="1"/>
          </p:cNvSpPr>
          <p:nvPr>
            <p:ph idx="1"/>
          </p:nvPr>
        </p:nvSpPr>
        <p:spPr>
          <a:xfrm>
            <a:off x="406400" y="3505200"/>
            <a:ext cx="10541000" cy="2438400"/>
          </a:xfrm>
        </p:spPr>
        <p:txBody>
          <a:bodyPr/>
          <a:lstStyle/>
          <a:p>
            <a:pPr eaLnBrk="1" hangingPunct="1">
              <a:buFontTx/>
              <a:buBlip>
                <a:blip r:embed="rId4"/>
              </a:buBlip>
            </a:pPr>
            <a:r>
              <a:rPr lang="en-US" dirty="0" smtClean="0"/>
              <a:t>Full or intermittent responsibility of care or custody of an elder or dependent adult with or without compensation</a:t>
            </a:r>
          </a:p>
        </p:txBody>
      </p:sp>
      <p:sp>
        <p:nvSpPr>
          <p:cNvPr id="6" name="Slide Number Placeholder 5"/>
          <p:cNvSpPr>
            <a:spLocks noGrp="1"/>
          </p:cNvSpPr>
          <p:nvPr>
            <p:ph type="sldNum" sz="quarter" idx="12"/>
          </p:nvPr>
        </p:nvSpPr>
        <p:spPr/>
        <p:txBody>
          <a:bodyPr/>
          <a:lstStyle/>
          <a:p>
            <a:pPr>
              <a:defRPr/>
            </a:pPr>
            <a:fld id="{8A7AD7FB-4BEF-4689-86DA-7703A85453E0}" type="slidenum">
              <a:rPr lang="en-US" smtClean="0"/>
              <a:pPr>
                <a:defRPr/>
              </a:pPr>
              <a:t>6</a:t>
            </a:fld>
            <a:endParaRPr lang="en-US"/>
          </a:p>
        </p:txBody>
      </p:sp>
      <p:sp>
        <p:nvSpPr>
          <p:cNvPr id="21508" name="Rectangle 4"/>
          <p:cNvSpPr>
            <a:spLocks/>
          </p:cNvSpPr>
          <p:nvPr/>
        </p:nvSpPr>
        <p:spPr bwMode="auto">
          <a:xfrm>
            <a:off x="0" y="5715000"/>
            <a:ext cx="11188700" cy="2565400"/>
          </a:xfrm>
          <a:prstGeom prst="rect">
            <a:avLst/>
          </a:prstGeom>
          <a:noFill/>
          <a:ln w="12700">
            <a:noFill/>
            <a:miter lim="800000"/>
            <a:headEnd/>
            <a:tailEnd/>
          </a:ln>
        </p:spPr>
        <p:txBody>
          <a:bodyPr lIns="0" tIns="0" rIns="0" bIns="0" anchor="ctr"/>
          <a:lstStyle/>
          <a:p>
            <a:pPr marL="889000" lvl="1" indent="-444500" algn="l">
              <a:lnSpc>
                <a:spcPct val="120000"/>
              </a:lnSpc>
              <a:spcBef>
                <a:spcPts val="2400"/>
              </a:spcBef>
              <a:buSzPct val="93000"/>
              <a:buFontTx/>
              <a:buBlip>
                <a:blip r:embed="rId4"/>
              </a:buBlip>
              <a:defRPr/>
            </a:pPr>
            <a:r>
              <a:rPr lang="en-US" sz="3600" b="1" dirty="0">
                <a:solidFill>
                  <a:schemeClr val="tx1"/>
                </a:solidFill>
                <a:latin typeface="+mn-lt"/>
              </a:rPr>
              <a:t>Health practitioners</a:t>
            </a:r>
            <a:r>
              <a:rPr lang="en-US" sz="3600" dirty="0">
                <a:solidFill>
                  <a:schemeClr val="tx1"/>
                </a:solidFill>
                <a:latin typeface="+mn-lt"/>
              </a:rPr>
              <a:t>, clergy members, care custodians, employees of county adult protective services agencies,  local law enforcement agencies, and employees of financial institutions</a:t>
            </a: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Post-test Questions</a:t>
            </a:r>
          </a:p>
        </p:txBody>
      </p:sp>
      <p:sp>
        <p:nvSpPr>
          <p:cNvPr id="70659" name="Content Placeholder 2"/>
          <p:cNvSpPr>
            <a:spLocks noGrp="1"/>
          </p:cNvSpPr>
          <p:nvPr>
            <p:ph idx="1"/>
          </p:nvPr>
        </p:nvSpPr>
        <p:spPr/>
        <p:txBody>
          <a:bodyPr/>
          <a:lstStyle/>
          <a:p>
            <a:pPr marL="742950" indent="-742950" eaLnBrk="1" hangingPunct="1">
              <a:buFont typeface="Wingdings 2" pitchFamily="18" charset="2"/>
              <a:buAutoNum type="arabicParenR"/>
            </a:pPr>
            <a:r>
              <a:rPr lang="en-US" smtClean="0"/>
              <a:t>Elder abuse is caused by:</a:t>
            </a:r>
          </a:p>
          <a:p>
            <a:pPr marL="1263650" lvl="1" indent="-742950" eaLnBrk="1" hangingPunct="1">
              <a:buFont typeface="Calibri" pitchFamily="34" charset="0"/>
              <a:buAutoNum type="alphaLcParenR"/>
            </a:pPr>
            <a:r>
              <a:rPr lang="en-US" smtClean="0"/>
              <a:t>Caregiver stress</a:t>
            </a:r>
          </a:p>
          <a:p>
            <a:pPr marL="1263650" lvl="1" indent="-742950" eaLnBrk="1" hangingPunct="1">
              <a:buFont typeface="Calibri" pitchFamily="34" charset="0"/>
              <a:buAutoNum type="alphaLcParenR"/>
            </a:pPr>
            <a:r>
              <a:rPr lang="en-US" smtClean="0"/>
              <a:t>Power &amp; control</a:t>
            </a:r>
          </a:p>
          <a:p>
            <a:pPr marL="1263650" lvl="1" indent="-742950" eaLnBrk="1" hangingPunct="1">
              <a:buFont typeface="Calibri" pitchFamily="34" charset="0"/>
              <a:buAutoNum type="alphaLcParenR"/>
            </a:pPr>
            <a:r>
              <a:rPr lang="en-US" smtClean="0"/>
              <a:t>Greed</a:t>
            </a:r>
          </a:p>
          <a:p>
            <a:pPr marL="1263650" lvl="1" indent="-742950" eaLnBrk="1" hangingPunct="1">
              <a:buFont typeface="Calibri" pitchFamily="34" charset="0"/>
              <a:buAutoNum type="alphaLcParenR"/>
            </a:pPr>
            <a:r>
              <a:rPr lang="en-US" smtClean="0"/>
              <a:t>Ageism</a:t>
            </a:r>
          </a:p>
          <a:p>
            <a:pPr marL="1263650" lvl="1" indent="-742950" eaLnBrk="1" hangingPunct="1">
              <a:buFont typeface="Calibri" pitchFamily="34" charset="0"/>
              <a:buAutoNum type="alphaLcParenR"/>
            </a:pPr>
            <a:r>
              <a:rPr lang="en-US" smtClean="0"/>
              <a:t>All of the above</a:t>
            </a:r>
          </a:p>
          <a:p>
            <a:pPr marL="742950" indent="-742950" eaLnBrk="1" hangingPunct="1">
              <a:buFont typeface="Wingdings 2" pitchFamily="18" charset="2"/>
              <a:buNone/>
            </a:pPr>
            <a:r>
              <a:rPr lang="en-US" smtClean="0"/>
              <a:t>2) Dementia increases the chance of someone becoming a victim of elder abuse.  True or False?</a:t>
            </a:r>
          </a:p>
          <a:p>
            <a:pPr marL="742950" indent="-742950" eaLnBrk="1" hangingPunct="1">
              <a:buFont typeface="Wingdings 2" pitchFamily="18" charset="2"/>
              <a:buNone/>
            </a:pPr>
            <a:r>
              <a:rPr lang="en-US" smtClean="0"/>
              <a:t>3) To report elder abuse taking place in the community, a  pharmacist must report it to _________</a:t>
            </a:r>
          </a:p>
        </p:txBody>
      </p:sp>
      <p:sp>
        <p:nvSpPr>
          <p:cNvPr id="4" name="Slide Number Placeholder 3"/>
          <p:cNvSpPr>
            <a:spLocks noGrp="1"/>
          </p:cNvSpPr>
          <p:nvPr>
            <p:ph type="sldNum" sz="quarter" idx="12"/>
          </p:nvPr>
        </p:nvSpPr>
        <p:spPr/>
        <p:txBody>
          <a:bodyPr/>
          <a:lstStyle/>
          <a:p>
            <a:pPr>
              <a:defRPr/>
            </a:pPr>
            <a:fld id="{F71D884F-2098-4084-8405-D5B8B6CBC0D1}" type="slidenum">
              <a:rPr lang="en-US" smtClean="0"/>
              <a:pPr>
                <a:defRPr/>
              </a:pPr>
              <a:t>60</a:t>
            </a:fld>
            <a:endParaRPr 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Post-test questions</a:t>
            </a:r>
          </a:p>
        </p:txBody>
      </p:sp>
      <p:sp>
        <p:nvSpPr>
          <p:cNvPr id="71683" name="Content Placeholder 2"/>
          <p:cNvSpPr>
            <a:spLocks noGrp="1"/>
          </p:cNvSpPr>
          <p:nvPr>
            <p:ph idx="1"/>
          </p:nvPr>
        </p:nvSpPr>
        <p:spPr/>
        <p:txBody>
          <a:bodyPr/>
          <a:lstStyle/>
          <a:p>
            <a:pPr eaLnBrk="1" hangingPunct="1">
              <a:buFont typeface="Wingdings 2" pitchFamily="18" charset="2"/>
              <a:buNone/>
            </a:pPr>
            <a:r>
              <a:rPr lang="en-US" smtClean="0"/>
              <a:t>4) Pharmacists may see signs of elder abuse when</a:t>
            </a:r>
          </a:p>
          <a:p>
            <a:pPr eaLnBrk="1" hangingPunct="1">
              <a:buFont typeface="Wingdings 2" pitchFamily="18" charset="2"/>
              <a:buNone/>
            </a:pPr>
            <a:r>
              <a:rPr lang="en-US" smtClean="0"/>
              <a:t>	a) consulting with an elderly patient at the pharmacy counter</a:t>
            </a:r>
          </a:p>
          <a:p>
            <a:pPr eaLnBrk="1" hangingPunct="1">
              <a:buFont typeface="Wingdings 2" pitchFamily="18" charset="2"/>
              <a:buNone/>
            </a:pPr>
            <a:r>
              <a:rPr lang="en-US" smtClean="0"/>
              <a:t>	b) doing a routine review of a patient’s file</a:t>
            </a:r>
          </a:p>
          <a:p>
            <a:pPr eaLnBrk="1" hangingPunct="1">
              <a:buFont typeface="Wingdings 2" pitchFamily="18" charset="2"/>
              <a:buNone/>
            </a:pPr>
            <a:r>
              <a:rPr lang="en-US" smtClean="0"/>
              <a:t>	c) talking with a caregiver</a:t>
            </a:r>
          </a:p>
          <a:p>
            <a:pPr eaLnBrk="1" hangingPunct="1">
              <a:buFont typeface="Wingdings 2" pitchFamily="18" charset="2"/>
              <a:buNone/>
            </a:pPr>
            <a:r>
              <a:rPr lang="en-US" smtClean="0"/>
              <a:t>	d) observing a caregiver and a dependent adult  together in the pharmacy</a:t>
            </a:r>
          </a:p>
          <a:p>
            <a:pPr eaLnBrk="1" hangingPunct="1">
              <a:buFont typeface="Wingdings 2" pitchFamily="18" charset="2"/>
              <a:buNone/>
            </a:pPr>
            <a:r>
              <a:rPr lang="en-US" smtClean="0"/>
              <a:t>	e) all of the above</a:t>
            </a:r>
          </a:p>
        </p:txBody>
      </p:sp>
      <p:sp>
        <p:nvSpPr>
          <p:cNvPr id="4" name="Slide Number Placeholder 3"/>
          <p:cNvSpPr>
            <a:spLocks noGrp="1"/>
          </p:cNvSpPr>
          <p:nvPr>
            <p:ph type="sldNum" sz="quarter" idx="12"/>
          </p:nvPr>
        </p:nvSpPr>
        <p:spPr/>
        <p:txBody>
          <a:bodyPr/>
          <a:lstStyle/>
          <a:p>
            <a:pPr>
              <a:defRPr/>
            </a:pPr>
            <a:fld id="{CABF7598-7998-419A-8546-473347B7111B}"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Post-test questions</a:t>
            </a:r>
          </a:p>
        </p:txBody>
      </p:sp>
      <p:sp>
        <p:nvSpPr>
          <p:cNvPr id="72707" name="Content Placeholder 2"/>
          <p:cNvSpPr>
            <a:spLocks noGrp="1"/>
          </p:cNvSpPr>
          <p:nvPr>
            <p:ph idx="1"/>
          </p:nvPr>
        </p:nvSpPr>
        <p:spPr/>
        <p:txBody>
          <a:bodyPr/>
          <a:lstStyle/>
          <a:p>
            <a:pPr eaLnBrk="1" hangingPunct="1">
              <a:buFont typeface="Wingdings 2" pitchFamily="18" charset="2"/>
              <a:buNone/>
            </a:pPr>
            <a:r>
              <a:rPr lang="en-US" smtClean="0"/>
              <a:t>5) Adult Protective Services workers have the same powers as Child Protective Services workers.  True or False?</a:t>
            </a:r>
          </a:p>
          <a:p>
            <a:pPr eaLnBrk="1" hangingPunct="1">
              <a:buFont typeface="Wingdings 2" pitchFamily="18" charset="2"/>
              <a:buNone/>
            </a:pPr>
            <a:r>
              <a:rPr lang="en-US" smtClean="0"/>
              <a:t>6) Most perpetrators of elder abuse are: </a:t>
            </a:r>
          </a:p>
          <a:p>
            <a:pPr eaLnBrk="1" hangingPunct="1">
              <a:buFont typeface="Wingdings 2" pitchFamily="18" charset="2"/>
              <a:buNone/>
            </a:pPr>
            <a:r>
              <a:rPr lang="en-US" smtClean="0"/>
              <a:t>		a) related to the victim</a:t>
            </a:r>
          </a:p>
          <a:p>
            <a:pPr eaLnBrk="1" hangingPunct="1">
              <a:buFont typeface="Wingdings 2" pitchFamily="18" charset="2"/>
              <a:buNone/>
            </a:pPr>
            <a:r>
              <a:rPr lang="en-US" smtClean="0"/>
              <a:t>		b) men</a:t>
            </a:r>
          </a:p>
          <a:p>
            <a:pPr eaLnBrk="1" hangingPunct="1">
              <a:buFont typeface="Wingdings 2" pitchFamily="18" charset="2"/>
              <a:buNone/>
            </a:pPr>
            <a:r>
              <a:rPr lang="en-US" smtClean="0"/>
              <a:t>		c) older than the victim</a:t>
            </a:r>
          </a:p>
          <a:p>
            <a:pPr eaLnBrk="1" hangingPunct="1">
              <a:buFont typeface="Wingdings 2" pitchFamily="18" charset="2"/>
              <a:buNone/>
            </a:pPr>
            <a:r>
              <a:rPr lang="en-US" smtClean="0"/>
              <a:t>		d) itinerant workers</a:t>
            </a:r>
          </a:p>
        </p:txBody>
      </p:sp>
      <p:sp>
        <p:nvSpPr>
          <p:cNvPr id="4" name="Slide Number Placeholder 3"/>
          <p:cNvSpPr>
            <a:spLocks noGrp="1"/>
          </p:cNvSpPr>
          <p:nvPr>
            <p:ph type="sldNum" sz="quarter" idx="12"/>
          </p:nvPr>
        </p:nvSpPr>
        <p:spPr/>
        <p:txBody>
          <a:bodyPr/>
          <a:lstStyle/>
          <a:p>
            <a:pPr>
              <a:defRPr/>
            </a:pPr>
            <a:fld id="{4719E7C1-99A0-41D6-B1B4-2F98E677EF8E}"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267200"/>
            <a:ext cx="11812693" cy="1625600"/>
          </a:xfrm>
        </p:spPr>
        <p:txBody>
          <a:bodyPr>
            <a:noAutofit/>
          </a:bodyPr>
          <a:lstStyle/>
          <a:p>
            <a:r>
              <a:rPr lang="en-US" sz="4800" dirty="0" smtClean="0"/>
              <a:t>Unless otherwise noted, all images are property of UC Irvine Program in Geriatrics, or obtained from Microsoft Clip Art. </a:t>
            </a:r>
            <a:br>
              <a:rPr lang="en-US" sz="4800" dirty="0" smtClean="0"/>
            </a:br>
            <a:endParaRPr lang="en-US" sz="4800" dirty="0"/>
          </a:p>
        </p:txBody>
      </p:sp>
      <p:sp>
        <p:nvSpPr>
          <p:cNvPr id="3" name="Slide Number Placeholder 2"/>
          <p:cNvSpPr>
            <a:spLocks noGrp="1"/>
          </p:cNvSpPr>
          <p:nvPr>
            <p:ph type="sldNum" sz="quarter" idx="12"/>
          </p:nvPr>
        </p:nvSpPr>
        <p:spPr/>
        <p:txBody>
          <a:bodyPr/>
          <a:lstStyle/>
          <a:p>
            <a:pPr>
              <a:defRPr/>
            </a:pPr>
            <a:fld id="{214B9AB1-EF00-42BD-88F2-458F266A0961}" type="slidenum">
              <a:rPr lang="en-US" smtClean="0"/>
              <a:pPr>
                <a:defRPr/>
              </a:pPr>
              <a:t>63</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7400" y="1295400"/>
            <a:ext cx="11704638" cy="1625600"/>
          </a:xfrm>
        </p:spPr>
        <p:txBody>
          <a:bodyPr>
            <a:normAutofit fontScale="90000"/>
          </a:bodyPr>
          <a:lstStyle/>
          <a:p>
            <a:pPr>
              <a:defRPr/>
            </a:pPr>
            <a:r>
              <a:rPr lang="en-US" b="1" dirty="0" smtClean="0"/>
              <a:t>From</a:t>
            </a:r>
            <a:r>
              <a:rPr lang="en-US" b="1" i="1" dirty="0" smtClean="0"/>
              <a:t> </a:t>
            </a:r>
            <a:r>
              <a:rPr lang="en-US" b="1" dirty="0" smtClean="0"/>
              <a:t>Request for Renewal of California Pharmacist License</a:t>
            </a:r>
            <a:endParaRPr lang="en-US" dirty="0"/>
          </a:p>
        </p:txBody>
      </p:sp>
      <p:sp>
        <p:nvSpPr>
          <p:cNvPr id="11" name="Rectangle 10"/>
          <p:cNvSpPr/>
          <p:nvPr/>
        </p:nvSpPr>
        <p:spPr>
          <a:xfrm>
            <a:off x="558800" y="3200400"/>
            <a:ext cx="11812588" cy="4516438"/>
          </a:xfrm>
          <a:prstGeom prst="rect">
            <a:avLst/>
          </a:prstGeom>
        </p:spPr>
        <p:txBody>
          <a:bodyPr lIns="130046" tIns="65023" rIns="130046" bIns="65023">
            <a:spAutoFit/>
          </a:bodyPr>
          <a:lstStyle/>
          <a:p>
            <a:pPr>
              <a:defRPr/>
            </a:pPr>
            <a:r>
              <a:rPr lang="en-US" sz="5700" dirty="0"/>
              <a:t>Under California law each person licensed by the Board of Pharmacy is a </a:t>
            </a:r>
            <a:r>
              <a:rPr lang="en-US" sz="5700" b="1" dirty="0">
                <a:uFill>
                  <a:solidFill>
                    <a:srgbClr val="FF0000"/>
                  </a:solidFill>
                </a:uFill>
              </a:rPr>
              <a:t>“</a:t>
            </a:r>
            <a:r>
              <a:rPr lang="en-US" sz="5700" b="1" u="sng" dirty="0">
                <a:uFill>
                  <a:solidFill>
                    <a:srgbClr val="FF0000"/>
                  </a:solidFill>
                </a:uFill>
              </a:rPr>
              <a:t>mandated reporter</a:t>
            </a:r>
            <a:r>
              <a:rPr lang="en-US" sz="5700" b="1" dirty="0">
                <a:uFill>
                  <a:solidFill>
                    <a:srgbClr val="FF0000"/>
                  </a:solidFill>
                </a:uFill>
              </a:rPr>
              <a:t>”</a:t>
            </a:r>
            <a:r>
              <a:rPr lang="en-US" sz="5700" b="1" u="sng" dirty="0">
                <a:uFill>
                  <a:solidFill>
                    <a:schemeClr val="bg1"/>
                  </a:solidFill>
                </a:uFill>
              </a:rPr>
              <a:t> </a:t>
            </a:r>
            <a:r>
              <a:rPr lang="en-US" sz="5700" dirty="0"/>
              <a:t>for both child and elder abuse or neglect purposes. </a:t>
            </a:r>
          </a:p>
          <a:p>
            <a:pPr>
              <a:defRPr/>
            </a:pPr>
            <a:endParaRPr lang="en-US" sz="57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711200" y="685800"/>
            <a:ext cx="11704638" cy="1625600"/>
          </a:xfrm>
        </p:spPr>
        <p:txBody>
          <a:bodyPr/>
          <a:lstStyle/>
          <a:p>
            <a:r>
              <a:rPr lang="en-US" b="1" smtClean="0"/>
              <a:t>You must report elder abuse</a:t>
            </a:r>
            <a:endParaRPr lang="en-US" smtClean="0"/>
          </a:p>
        </p:txBody>
      </p:sp>
      <p:sp>
        <p:nvSpPr>
          <p:cNvPr id="4" name="Rectangle 3"/>
          <p:cNvSpPr/>
          <p:nvPr/>
        </p:nvSpPr>
        <p:spPr>
          <a:xfrm>
            <a:off x="650875" y="2166938"/>
            <a:ext cx="11812588" cy="6902450"/>
          </a:xfrm>
          <a:prstGeom prst="rect">
            <a:avLst/>
          </a:prstGeom>
        </p:spPr>
        <p:txBody>
          <a:bodyPr lIns="130046" tIns="65023" rIns="130046" bIns="65023">
            <a:spAutoFit/>
          </a:bodyPr>
          <a:lstStyle/>
          <a:p>
            <a:pPr>
              <a:defRPr/>
            </a:pPr>
            <a:r>
              <a:rPr lang="en-US" sz="4000" dirty="0"/>
              <a:t>California Penal Code section 11166 and Welfare and Institutions Code section 15630 require that all mandated reporters </a:t>
            </a:r>
            <a:r>
              <a:rPr lang="en-US" sz="4000" u="heavy" dirty="0">
                <a:uFill>
                  <a:solidFill>
                    <a:srgbClr val="FF0000"/>
                  </a:solidFill>
                </a:uFill>
              </a:rPr>
              <a:t>make a report</a:t>
            </a:r>
            <a:r>
              <a:rPr lang="en-US" sz="4000" dirty="0"/>
              <a:t> to an agency [generally law enforcement, state, and/or county adult protective services agencies, etc… ] whenever the mandated reporter, in his or her professional capacity or within the scope of his or her employment, </a:t>
            </a:r>
            <a:r>
              <a:rPr lang="en-US" sz="4000" u="heavy" dirty="0">
                <a:uFill>
                  <a:solidFill>
                    <a:srgbClr val="FF0000"/>
                  </a:solidFill>
                </a:uFill>
              </a:rPr>
              <a:t>has knowledge of or observes a child, elder and/or dependent adult whom the mandated reporter knows or reasonably suspects has been the victim of child abuse or elder abuse or neglect</a:t>
            </a:r>
            <a:r>
              <a:rPr lang="en-US" sz="4000" dirty="0"/>
              <a:t>.</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smtClean="0"/>
              <a:t>Medication Abuse</a:t>
            </a:r>
          </a:p>
        </p:txBody>
      </p:sp>
      <p:sp>
        <p:nvSpPr>
          <p:cNvPr id="18435" name="Rectangle 3"/>
          <p:cNvSpPr>
            <a:spLocks noGrp="1" noChangeArrowheads="1"/>
          </p:cNvSpPr>
          <p:nvPr>
            <p:ph idx="1"/>
          </p:nvPr>
        </p:nvSpPr>
        <p:spPr>
          <a:xfrm>
            <a:off x="650875" y="3206750"/>
            <a:ext cx="11703050" cy="6242050"/>
          </a:xfrm>
        </p:spPr>
        <p:txBody>
          <a:bodyPr/>
          <a:lstStyle/>
          <a:p>
            <a:pPr>
              <a:buFont typeface="Wingdings" pitchFamily="2" charset="2"/>
              <a:buNone/>
            </a:pPr>
            <a:r>
              <a:rPr lang="en-US" sz="4600" b="1" smtClean="0"/>
              <a:t>Medication abuse</a:t>
            </a:r>
            <a:r>
              <a:rPr lang="en-US" sz="4600" smtClean="0"/>
              <a:t> occurs when medication is overused, underused or misused, resulting in harm to an older person</a:t>
            </a:r>
          </a:p>
          <a:p>
            <a:pPr>
              <a:buFont typeface="Wingdings" pitchFamily="2" charset="2"/>
              <a:buNone/>
            </a:pPr>
            <a:r>
              <a:rPr lang="en-US" sz="4600" smtClean="0"/>
              <a:t>The medication may or may not have been prescribed for the older person</a:t>
            </a:r>
          </a:p>
          <a:p>
            <a:pPr>
              <a:buFont typeface="Wingdings" pitchFamily="2" charset="2"/>
              <a:buNone/>
            </a:pPr>
            <a:r>
              <a:rPr lang="en-US" sz="4600" smtClean="0"/>
              <a:t>The abuse occurs within a relationship of implied trust</a:t>
            </a:r>
          </a:p>
        </p:txBody>
      </p:sp>
      <p:pic>
        <p:nvPicPr>
          <p:cNvPr id="18436" name="Picture 3" descr="more med bottles.jpg"/>
          <p:cNvPicPr>
            <a:picLocks noChangeAspect="1"/>
          </p:cNvPicPr>
          <p:nvPr>
            <p:custDataLst>
              <p:tags r:id="rId2"/>
            </p:custDataLst>
          </p:nvPr>
        </p:nvPicPr>
        <p:blipFill>
          <a:blip r:embed="rId5" cstate="print"/>
          <a:srcRect/>
          <a:stretch>
            <a:fillRect/>
          </a:stretch>
        </p:blipFill>
        <p:spPr bwMode="auto">
          <a:xfrm>
            <a:off x="8407400" y="252413"/>
            <a:ext cx="3829050" cy="28717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9.0"/>
  <p:tag name="PARTICIPANTSINLEADERBOARD" val="5"/>
  <p:tag name="AUTOADJUSTPARTRANGE" val="True"/>
  <p:tag name="PARTLISTDEFAULT" val="0"/>
  <p:tag name="DELIMITERS"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346f063f-0c39-4e67-8633-f1c9acdbfbec"/>
  <p:tag name="ARTICULATE_SLIDE_NAV" val="13"/>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5f285cc5-2f29-47e0-9ba1-90eb5298783e"/>
  <p:tag name="ARTICULATE_SLIDE_NAV" val="14"/>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50e92347-9dec-4e7b-b026-03810083bc62"/>
  <p:tag name="ARTICULATE_SLIDE_NAV" val="17"/>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mtwomey\LOCALS~1\Temp\articulate\presenter\imgtemp\qqYjzhHt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28d6d05a-dafd-4fcd-bb45-670ef8427ebf"/>
  <p:tag name="ARTICULATE_SLIDE_NAV" val="15"/>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59fdcd11-9742-4f77-af6d-00e3055e13c6"/>
  <p:tag name="ARTICULATE_SLIDE_NAV" val="16"/>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135c8df-de41-4745-bdab-3b16be5b39fe"/>
  <p:tag name="ARTICULATE_SLIDE_NAV" val="1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mtwomey\LOCALS~1\Temp\articulate\presenter\imgtemp\qqYjzhHt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itle - Center">
  <a:themeElements>
    <a:clrScheme name="">
      <a:dk1>
        <a:srgbClr val="424D44"/>
      </a:dk1>
      <a:lt1>
        <a:srgbClr val="BDB2BB"/>
      </a:lt1>
      <a:dk2>
        <a:srgbClr val="000000"/>
      </a:dk2>
      <a:lt2>
        <a:srgbClr val="808080"/>
      </a:lt2>
      <a:accent1>
        <a:srgbClr val="BBE0E3"/>
      </a:accent1>
      <a:accent2>
        <a:srgbClr val="333399"/>
      </a:accent2>
      <a:accent3>
        <a:srgbClr val="DBD5DA"/>
      </a:accent3>
      <a:accent4>
        <a:srgbClr val="374039"/>
      </a:accent4>
      <a:accent5>
        <a:srgbClr val="DAEDEF"/>
      </a:accent5>
      <a:accent6>
        <a:srgbClr val="2D2D8A"/>
      </a:accent6>
      <a:hlink>
        <a:srgbClr val="009999"/>
      </a:hlink>
      <a:folHlink>
        <a:srgbClr val="99CC00"/>
      </a:folHlink>
    </a:clrScheme>
    <a:fontScheme name="Title - Center">
      <a:majorFont>
        <a:latin typeface="Palatino"/>
        <a:ea typeface=""/>
        <a:cs typeface=""/>
      </a:majorFont>
      <a:minorFont>
        <a:latin typeface="Hoefler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
      <a:dk1>
        <a:srgbClr val="424D44"/>
      </a:dk1>
      <a:lt1>
        <a:srgbClr val="BDB2BB"/>
      </a:lt1>
      <a:dk2>
        <a:srgbClr val="000000"/>
      </a:dk2>
      <a:lt2>
        <a:srgbClr val="808080"/>
      </a:lt2>
      <a:accent1>
        <a:srgbClr val="BBE0E3"/>
      </a:accent1>
      <a:accent2>
        <a:srgbClr val="333399"/>
      </a:accent2>
      <a:accent3>
        <a:srgbClr val="DBD5DA"/>
      </a:accent3>
      <a:accent4>
        <a:srgbClr val="374039"/>
      </a:accent4>
      <a:accent5>
        <a:srgbClr val="DAEDEF"/>
      </a:accent5>
      <a:accent6>
        <a:srgbClr val="2D2D8A"/>
      </a:accent6>
      <a:hlink>
        <a:srgbClr val="009999"/>
      </a:hlink>
      <a:folHlink>
        <a:srgbClr val="99CC00"/>
      </a:folHlink>
    </a:clrScheme>
    <a:fontScheme name="Blank">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3 Up">
  <a:themeElements>
    <a:clrScheme name="">
      <a:dk1>
        <a:srgbClr val="424D44"/>
      </a:dk1>
      <a:lt1>
        <a:srgbClr val="BDB2BB"/>
      </a:lt1>
      <a:dk2>
        <a:srgbClr val="000000"/>
      </a:dk2>
      <a:lt2>
        <a:srgbClr val="808080"/>
      </a:lt2>
      <a:accent1>
        <a:srgbClr val="BBE0E3"/>
      </a:accent1>
      <a:accent2>
        <a:srgbClr val="333399"/>
      </a:accent2>
      <a:accent3>
        <a:srgbClr val="DBD5DA"/>
      </a:accent3>
      <a:accent4>
        <a:srgbClr val="374039"/>
      </a:accent4>
      <a:accent5>
        <a:srgbClr val="DAEDEF"/>
      </a:accent5>
      <a:accent6>
        <a:srgbClr val="2D2D8A"/>
      </a:accent6>
      <a:hlink>
        <a:srgbClr val="009999"/>
      </a:hlink>
      <a:folHlink>
        <a:srgbClr val="99CC00"/>
      </a:folHlink>
    </a:clrScheme>
    <a:fontScheme name="Photo - 3 Up">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424D44"/>
      </a:dk1>
      <a:lt1>
        <a:srgbClr val="BDB2BB"/>
      </a:lt1>
      <a:dk2>
        <a:srgbClr val="000000"/>
      </a:dk2>
      <a:lt2>
        <a:srgbClr val="808080"/>
      </a:lt2>
      <a:accent1>
        <a:srgbClr val="BBE0E3"/>
      </a:accent1>
      <a:accent2>
        <a:srgbClr val="333399"/>
      </a:accent2>
      <a:accent3>
        <a:srgbClr val="DBD5DA"/>
      </a:accent3>
      <a:accent4>
        <a:srgbClr val="374039"/>
      </a:accent4>
      <a:accent5>
        <a:srgbClr val="DAEDEF"/>
      </a:accent5>
      <a:accent6>
        <a:srgbClr val="2D2D8A"/>
      </a:accent6>
      <a:hlink>
        <a:srgbClr val="009999"/>
      </a:hlink>
      <a:folHlink>
        <a:srgbClr val="99CC00"/>
      </a:folHlink>
    </a:clrScheme>
    <a:fontScheme name="Bullets">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24D44"/>
            </a:solidFill>
            <a:effectLst/>
            <a:latin typeface="Palatino" pitchFamily="18" charset="0"/>
            <a:sym typeface="Palatino" pitchFamily="18"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2418</TotalTime>
  <Pages>0</Pages>
  <Words>6139</Words>
  <Characters>0</Characters>
  <Application>Microsoft Office PowerPoint</Application>
  <PresentationFormat>Custom</PresentationFormat>
  <Lines>0</Lines>
  <Paragraphs>689</Paragraphs>
  <Slides>63</Slides>
  <Notes>55</Notes>
  <HiddenSlides>0</HiddenSlides>
  <MMClips>0</MMClips>
  <ScaleCrop>false</ScaleCrop>
  <HeadingPairs>
    <vt:vector size="4" baseType="variant">
      <vt:variant>
        <vt:lpstr>Theme</vt:lpstr>
      </vt:variant>
      <vt:variant>
        <vt:i4>5</vt:i4>
      </vt:variant>
      <vt:variant>
        <vt:lpstr>Slide Titles</vt:lpstr>
      </vt:variant>
      <vt:variant>
        <vt:i4>63</vt:i4>
      </vt:variant>
    </vt:vector>
  </HeadingPairs>
  <TitlesOfParts>
    <vt:vector size="68" baseType="lpstr">
      <vt:lpstr>Title - Center</vt:lpstr>
      <vt:lpstr>Blank</vt:lpstr>
      <vt:lpstr>Photo - 3 Up</vt:lpstr>
      <vt:lpstr>Bullets</vt:lpstr>
      <vt:lpstr>Flow</vt:lpstr>
      <vt:lpstr>Elder Abuse:  The Pharmacist’s Role</vt:lpstr>
      <vt:lpstr>Acknowledgements</vt:lpstr>
      <vt:lpstr>Objectives</vt:lpstr>
      <vt:lpstr>Why Talk about Pharmacists and Elder Abuse?</vt:lpstr>
      <vt:lpstr>Where do Pharmacists Fit in?</vt:lpstr>
      <vt:lpstr>Mandated Reporters</vt:lpstr>
      <vt:lpstr>From Request for Renewal of California Pharmacist License</vt:lpstr>
      <vt:lpstr>You must report elder abuse</vt:lpstr>
      <vt:lpstr>Medication Abuse</vt:lpstr>
      <vt:lpstr>Overuse and Underuse</vt:lpstr>
      <vt:lpstr>Medication Abuse</vt:lpstr>
      <vt:lpstr>An “Elder” is…</vt:lpstr>
      <vt:lpstr>Types of Abuse</vt:lpstr>
      <vt:lpstr>How common is elder abuse?</vt:lpstr>
      <vt:lpstr>Why is it hard to answer?</vt:lpstr>
      <vt:lpstr>PowerPoint Presentation</vt:lpstr>
      <vt:lpstr>Best available estimates on prevalence:</vt:lpstr>
      <vt:lpstr> National Elder Mistreatment Study</vt:lpstr>
      <vt:lpstr>PowerPoint Presentation</vt:lpstr>
      <vt:lpstr>PowerPoint Presentation</vt:lpstr>
      <vt:lpstr>Why does elder abuse happen?</vt:lpstr>
      <vt:lpstr>Understanding the triggers of abuse is important.  So is accountability. </vt:lpstr>
      <vt:lpstr>Who abuses?</vt:lpstr>
      <vt:lpstr>Abuse: Caregiver Characteristics</vt:lpstr>
      <vt:lpstr>Abuse: Victim Characteristics</vt:lpstr>
      <vt:lpstr>High Risk Caregiving Situations</vt:lpstr>
      <vt:lpstr>Types of Reportable Abuse</vt:lpstr>
      <vt:lpstr>Physical/Sexual Abuse</vt:lpstr>
      <vt:lpstr>“Torn from the headlines…”</vt:lpstr>
      <vt:lpstr>Physical Abuse:  Medications</vt:lpstr>
      <vt:lpstr>Financial Abuse</vt:lpstr>
      <vt:lpstr>Abandonment</vt:lpstr>
      <vt:lpstr>Isolation</vt:lpstr>
      <vt:lpstr>Mental Suffering</vt:lpstr>
      <vt:lpstr>Neglect/Self-Neglect</vt:lpstr>
      <vt:lpstr>Neglect/Self-neglect</vt:lpstr>
      <vt:lpstr>Effects of Abuse on Health</vt:lpstr>
      <vt:lpstr>  Effects of Abuse on Finances </vt:lpstr>
      <vt:lpstr>Lab findings in Abuse  (direct and indirect)</vt:lpstr>
      <vt:lpstr>Opportunities for Pharmacists to Identify Potential Abuse </vt:lpstr>
      <vt:lpstr>Opportunities for Pharmacists to Identify Potential Abuse </vt:lpstr>
      <vt:lpstr>Video Scenario One</vt:lpstr>
      <vt:lpstr>Discuss Scenario One</vt:lpstr>
      <vt:lpstr>Video Scenario Two</vt:lpstr>
      <vt:lpstr>Discuss </vt:lpstr>
      <vt:lpstr>Video Scenario Three</vt:lpstr>
      <vt:lpstr>Discuss </vt:lpstr>
      <vt:lpstr>How to Report Abuse</vt:lpstr>
      <vt:lpstr>Adult Protective Services</vt:lpstr>
      <vt:lpstr>Reports should include:</vt:lpstr>
      <vt:lpstr>What to include in your report</vt:lpstr>
      <vt:lpstr>Abuse suspected</vt:lpstr>
      <vt:lpstr>Adult Protective Services: Investigation</vt:lpstr>
      <vt:lpstr>APS gathers information</vt:lpstr>
      <vt:lpstr>Adult Protective Services</vt:lpstr>
      <vt:lpstr>APS Limitations</vt:lpstr>
      <vt:lpstr>Myth or Fact?</vt:lpstr>
      <vt:lpstr>Myth or Fact?</vt:lpstr>
      <vt:lpstr>Questions?</vt:lpstr>
      <vt:lpstr>Post-test Questions</vt:lpstr>
      <vt:lpstr>Post-test questions</vt:lpstr>
      <vt:lpstr>Post-test questions</vt:lpstr>
      <vt:lpstr>Unless otherwise noted, all images are property of UC Irvine Program in Geriatrics, or obtained from Microsoft Clip 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Abuse: A Pharmacist’s Role</dc:title>
  <dc:creator>Tanya</dc:creator>
  <cp:lastModifiedBy>UCI_Employee</cp:lastModifiedBy>
  <cp:revision>192</cp:revision>
  <dcterms:modified xsi:type="dcterms:W3CDTF">2015-10-07T20:59:13Z</dcterms:modified>
</cp:coreProperties>
</file>